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"/>
  </p:notesMasterIdLst>
  <p:sldIdLst>
    <p:sldId id="263" r:id="rId5"/>
    <p:sldId id="264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2" userDrawn="1">
          <p15:clr>
            <a:srgbClr val="A4A3A4"/>
          </p15:clr>
        </p15:guide>
        <p15:guide id="2" pos="4558" userDrawn="1">
          <p15:clr>
            <a:srgbClr val="A4A3A4"/>
          </p15:clr>
        </p15:guide>
        <p15:guide id="3" orient="horz" pos="661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0741BB-E197-1B84-0E80-BAFC4B41A6CC}" name="Wunderle Carla" initials="WC" userId="S::carla.wunderle@ksa.ch::8e96408a-51ce-4a10-b7fd-df2594475e79" providerId="AD"/>
  <p188:author id="{E06C63BD-A3E0-6C1B-19E3-E5164FB95DD3}" name="Valentina Huwiler - GESKES" initials="" userId="S::valentina.huwiler@geskes.ch::32372894-16b7-4265-bd2e-a8679cac18b2" providerId="AD"/>
  <p188:author id="{8DEAABC8-AE20-C9DA-4F51-5210FAC188C6}" name="Christina  Möltgen - GESKES" initials="CMG" userId="S::christina.moeltgen@geskes.ch::96941d6c-fe07-4414-a1e3-a854f1a9e86c" providerId="AD"/>
  <p188:author id="{F5EB9EF9-A7C3-DDE8-EE55-7ECAD61E0B74}" name="Baumgartner Annic" initials="BA" userId="S::Annic.Baumgartner@ksa.ch::180a7af0-191a-4f21-a8f0-0152d55493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082"/>
    <a:srgbClr val="ECEEF4"/>
    <a:srgbClr val="EEECF4"/>
    <a:srgbClr val="DBE0EC"/>
    <a:srgbClr val="FFFFFF"/>
    <a:srgbClr val="263C86"/>
    <a:srgbClr val="E3323D"/>
    <a:srgbClr val="BEC5DB"/>
    <a:srgbClr val="DFE2ED"/>
    <a:srgbClr val="FDB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466B2-8249-B044-AF5E-FA26E5CE139C}" v="5" dt="2024-05-06T16:55:10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68"/>
    <p:restoredTop sz="94719"/>
  </p:normalViewPr>
  <p:slideViewPr>
    <p:cSldViewPr snapToGrid="0">
      <p:cViewPr varScale="1">
        <p:scale>
          <a:sx n="80" d="100"/>
          <a:sy n="80" d="100"/>
        </p:scale>
        <p:origin x="2742" y="84"/>
      </p:cViewPr>
      <p:guideLst>
        <p:guide orient="horz" pos="1712"/>
        <p:guide pos="4558"/>
        <p:guide orient="horz" pos="66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CD208-78CF-9847-B627-3B6912836D32}" type="datetimeFigureOut">
              <a:rPr lang="en-CH" smtClean="0"/>
              <a:t>07/18/2024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C9736-0BB1-E945-AA4A-46D1B204ADE3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5393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08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416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124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832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540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248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3955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663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6F6EF-8F4E-BD5B-D369-654E6A9FA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2BFF6-0120-DF8D-DD5B-EDE7B75832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D3AE82-FEC4-7CD9-7197-B1B1B2D49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25152-06A8-6533-401D-EC8322C27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C9736-0BB1-E945-AA4A-46D1B204ADE3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5205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98F45-C0A5-6E00-DE47-2EAED9F6A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EF939-DD4F-13E2-0856-9AA00CFDB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AA9D9B-159D-5751-9C94-FDC142607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C9995-BC8A-595A-2627-9EBC6740C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C9736-0BB1-E945-AA4A-46D1B204ADE3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3901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C03-AD5B-9544-881C-CF996FD72DDD}" type="datetimeFigureOut">
              <a:rPr lang="en-CH" smtClean="0"/>
              <a:t>07/18/2024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1837-2AEC-8E4D-81B7-960AD89A1E45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00333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C03-AD5B-9544-881C-CF996FD72DDD}" type="datetimeFigureOut">
              <a:rPr lang="en-CH" smtClean="0"/>
              <a:t>07/18/2024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1837-2AEC-8E4D-81B7-960AD89A1E45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5190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C03-AD5B-9544-881C-CF996FD72DDD}" type="datetimeFigureOut">
              <a:rPr lang="en-CH" smtClean="0"/>
              <a:t>07/18/2024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1837-2AEC-8E4D-81B7-960AD89A1E45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9958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C03-AD5B-9544-881C-CF996FD72DDD}" type="datetimeFigureOut">
              <a:rPr lang="en-CH" smtClean="0"/>
              <a:t>07/18/2024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1837-2AEC-8E4D-81B7-960AD89A1E45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8327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3788-B14D-5212-8C88-20FC43034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280CBA-8131-EF1D-2FD4-604BE0F8E1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90683" y="212844"/>
            <a:ext cx="1507644" cy="906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H"/>
              <a:t>Logo Spital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3C8E33C-CCB2-667F-3EA5-712DBEC20D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0959" y="7219950"/>
            <a:ext cx="5110516" cy="20665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H"/>
              <a:t>Karte Tagungsort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0F57B581-39B3-6A7E-C8FC-9ECC057276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959" y="9751318"/>
            <a:ext cx="1255363" cy="773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H"/>
              <a:t>Logo</a:t>
            </a:r>
          </a:p>
          <a:p>
            <a:r>
              <a:rPr lang="en-CH"/>
              <a:t>Partner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3D73B83-8E38-126A-3DF4-16711244B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64217" y="9764235"/>
            <a:ext cx="1255363" cy="773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H"/>
              <a:t>Logo</a:t>
            </a:r>
          </a:p>
          <a:p>
            <a:r>
              <a:rPr lang="en-CH"/>
              <a:t>Partner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1E5C6C82-89B3-D665-5392-F8C5C46BE6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71984" y="9761652"/>
            <a:ext cx="1255363" cy="773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H"/>
              <a:t>Logo</a:t>
            </a:r>
          </a:p>
          <a:p>
            <a:r>
              <a:rPr lang="en-CH"/>
              <a:t>Partner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51F2C95-D6DF-851A-7BB1-0D36AA2546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64248" y="9743570"/>
            <a:ext cx="1255363" cy="773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H"/>
              <a:t>Logo</a:t>
            </a:r>
          </a:p>
          <a:p>
            <a:r>
              <a:rPr lang="en-CH"/>
              <a:t>Partner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5EB857E7-F0FE-A0AC-CFC7-68583444979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87511" y="9725490"/>
            <a:ext cx="1255363" cy="773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H"/>
              <a:t>Logo</a:t>
            </a:r>
          </a:p>
          <a:p>
            <a:r>
              <a:rPr lang="en-CH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355954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C03-AD5B-9544-881C-CF996FD72DDD}" type="datetimeFigureOut">
              <a:rPr lang="en-CH" smtClean="0"/>
              <a:t>07/18/2024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1837-2AEC-8E4D-81B7-960AD89A1E45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3790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C03-AD5B-9544-881C-CF996FD72DDD}" type="datetimeFigureOut">
              <a:rPr lang="en-CH" smtClean="0"/>
              <a:t>07/18/2024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1837-2AEC-8E4D-81B7-960AD89A1E45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3220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C03-AD5B-9544-881C-CF996FD72DDD}" type="datetimeFigureOut">
              <a:rPr lang="en-CH" smtClean="0"/>
              <a:t>07/18/2024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1837-2AEC-8E4D-81B7-960AD89A1E45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905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C03-AD5B-9544-881C-CF996FD72DDD}" type="datetimeFigureOut">
              <a:rPr lang="en-CH" smtClean="0"/>
              <a:t>07/18/2024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1837-2AEC-8E4D-81B7-960AD89A1E45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1247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C03-AD5B-9544-881C-CF996FD72DDD}" type="datetimeFigureOut">
              <a:rPr lang="en-CH" smtClean="0"/>
              <a:t>07/18/2024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1837-2AEC-8E4D-81B7-960AD89A1E45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1923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C03-AD5B-9544-881C-CF996FD72DDD}" type="datetimeFigureOut">
              <a:rPr lang="en-CH" smtClean="0"/>
              <a:t>07/18/2024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1837-2AEC-8E4D-81B7-960AD89A1E45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4018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C03-AD5B-9544-881C-CF996FD72DDD}" type="datetimeFigureOut">
              <a:rPr lang="en-CH" smtClean="0"/>
              <a:t>07/18/2024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1837-2AEC-8E4D-81B7-960AD89A1E45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1070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81C03-AD5B-9544-881C-CF996FD72DDD}" type="datetimeFigureOut">
              <a:rPr lang="en-CH" smtClean="0"/>
              <a:t>07/18/2024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51837-2AEC-8E4D-81B7-960AD89A1E45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93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emf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872D4-3245-B57A-4115-F06084406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41B5ED-CF5C-E671-DBE2-A01CA3F107E7}"/>
              </a:ext>
            </a:extLst>
          </p:cNvPr>
          <p:cNvSpPr/>
          <p:nvPr/>
        </p:nvSpPr>
        <p:spPr>
          <a:xfrm>
            <a:off x="-151223" y="-27710"/>
            <a:ext cx="7861698" cy="10848109"/>
          </a:xfrm>
          <a:prstGeom prst="rect">
            <a:avLst/>
          </a:prstGeom>
          <a:solidFill>
            <a:schemeClr val="accent1"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1" name="Round Same-side Corner of Rectangle 40">
            <a:extLst>
              <a:ext uri="{FF2B5EF4-FFF2-40B4-BE49-F238E27FC236}">
                <a16:creationId xmlns:a16="http://schemas.microsoft.com/office/drawing/2014/main" id="{C38FC314-8E7E-2DF3-2729-D283F9BA58DA}"/>
              </a:ext>
            </a:extLst>
          </p:cNvPr>
          <p:cNvSpPr/>
          <p:nvPr/>
        </p:nvSpPr>
        <p:spPr>
          <a:xfrm rot="5400000">
            <a:off x="2802023" y="-2684710"/>
            <a:ext cx="1664264" cy="7277696"/>
          </a:xfrm>
          <a:prstGeom prst="round2SameRect">
            <a:avLst>
              <a:gd name="adj1" fmla="val 12715"/>
              <a:gd name="adj2" fmla="val 0"/>
            </a:avLst>
          </a:prstGeom>
          <a:solidFill>
            <a:srgbClr val="ECE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DC271301-FBC4-C3B2-A2C7-9ABFE172544F}"/>
              </a:ext>
            </a:extLst>
          </p:cNvPr>
          <p:cNvSpPr/>
          <p:nvPr/>
        </p:nvSpPr>
        <p:spPr>
          <a:xfrm rot="16200000">
            <a:off x="-259426" y="2574489"/>
            <a:ext cx="8375534" cy="7277696"/>
          </a:xfrm>
          <a:prstGeom prst="round2SameRect">
            <a:avLst>
              <a:gd name="adj1" fmla="val 3380"/>
              <a:gd name="adj2" fmla="val 0"/>
            </a:avLst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EEC428-378E-D5D1-08F9-7B00869FBF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257" y="502326"/>
            <a:ext cx="1919315" cy="5323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2E4F11-F58B-CDEA-4B9F-CFE4CC654EA0}"/>
              </a:ext>
            </a:extLst>
          </p:cNvPr>
          <p:cNvSpPr txBox="1"/>
          <p:nvPr/>
        </p:nvSpPr>
        <p:spPr>
          <a:xfrm>
            <a:off x="7984" y="983454"/>
            <a:ext cx="7544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000" b="1" dirty="0">
                <a:solidFill>
                  <a:schemeClr val="accent1"/>
                </a:solidFill>
              </a:rPr>
              <a:t>GESKES Day </a:t>
            </a:r>
            <a:r>
              <a:rPr lang="de-CH" sz="2000" b="1" i="1" dirty="0">
                <a:solidFill>
                  <a:schemeClr val="accent1"/>
                </a:solidFill>
              </a:rPr>
              <a:t>31.10.2024</a:t>
            </a:r>
            <a:br>
              <a:rPr lang="de-CH" sz="2000" b="1" i="1" dirty="0">
                <a:solidFill>
                  <a:schemeClr val="accent1"/>
                </a:solidFill>
              </a:rPr>
            </a:br>
            <a:r>
              <a:rPr lang="de-CH" sz="2000" b="1" i="1" dirty="0">
                <a:solidFill>
                  <a:schemeClr val="accent1"/>
                </a:solidFill>
              </a:rPr>
              <a:t>Stadtspital Zürich Triemli / Online</a:t>
            </a:r>
            <a:endParaRPr lang="en-CH" sz="2000" b="1" i="1" dirty="0">
              <a:solidFill>
                <a:schemeClr val="accent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5DD83C-B25E-E463-3E38-29A21644BB74}"/>
              </a:ext>
            </a:extLst>
          </p:cNvPr>
          <p:cNvSpPr/>
          <p:nvPr/>
        </p:nvSpPr>
        <p:spPr>
          <a:xfrm>
            <a:off x="548140" y="713319"/>
            <a:ext cx="1805593" cy="532450"/>
          </a:xfrm>
          <a:prstGeom prst="rect">
            <a:avLst/>
          </a:prstGeom>
          <a:solidFill>
            <a:srgbClr val="ECE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2151D3-B0CB-BDD7-FD0F-AB8EF91B94E9}"/>
              </a:ext>
            </a:extLst>
          </p:cNvPr>
          <p:cNvSpPr txBox="1">
            <a:spLocks/>
          </p:cNvSpPr>
          <p:nvPr/>
        </p:nvSpPr>
        <p:spPr>
          <a:xfrm>
            <a:off x="-7726" y="290710"/>
            <a:ext cx="7574705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4000" b="1" dirty="0">
                <a:solidFill>
                  <a:schemeClr val="accent1"/>
                </a:solidFill>
              </a:rPr>
              <a:t>Die Frau</a:t>
            </a:r>
            <a:endParaRPr lang="en-CH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5F682A40-C162-70F9-5B61-67A2EE142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71280"/>
              </p:ext>
            </p:extLst>
          </p:nvPr>
        </p:nvGraphicFramePr>
        <p:xfrm>
          <a:off x="251585" y="2427630"/>
          <a:ext cx="7277698" cy="7550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99">
                  <a:extLst>
                    <a:ext uri="{9D8B030D-6E8A-4147-A177-3AD203B41FA5}">
                      <a16:colId xmlns:a16="http://schemas.microsoft.com/office/drawing/2014/main" val="406619846"/>
                    </a:ext>
                  </a:extLst>
                </a:gridCol>
                <a:gridCol w="6053699">
                  <a:extLst>
                    <a:ext uri="{9D8B030D-6E8A-4147-A177-3AD203B41FA5}">
                      <a16:colId xmlns:a16="http://schemas.microsoft.com/office/drawing/2014/main" val="1295025197"/>
                    </a:ext>
                  </a:extLst>
                </a:gridCol>
              </a:tblGrid>
              <a:tr h="522891">
                <a:tc gridSpan="2">
                  <a:txBody>
                    <a:bodyPr/>
                    <a:lstStyle/>
                    <a:p>
                      <a:r>
                        <a:rPr lang="de-CH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Programm</a:t>
                      </a:r>
                      <a:endParaRPr lang="en-CH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B="18000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808047"/>
                  </a:ext>
                </a:extLst>
              </a:tr>
              <a:tr h="387787">
                <a:tc>
                  <a:txBody>
                    <a:bodyPr/>
                    <a:lstStyle/>
                    <a:p>
                      <a:pPr algn="l"/>
                      <a:r>
                        <a:rPr lang="en-CH" sz="16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 13:00</a:t>
                      </a: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r>
                        <a:rPr lang="en-CH" sz="16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Eintreffen der Teilnehmer:innen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104274"/>
                  </a:ext>
                </a:extLst>
              </a:tr>
              <a:tr h="733077">
                <a:tc>
                  <a:txBody>
                    <a:bodyPr/>
                    <a:lstStyle/>
                    <a:p>
                      <a:pPr algn="l"/>
                      <a:r>
                        <a:rPr lang="en-CH" sz="1600" b="1" dirty="0">
                          <a:solidFill>
                            <a:srgbClr val="263C86"/>
                          </a:solidFill>
                        </a:rPr>
                        <a:t>  </a:t>
                      </a:r>
                      <a:r>
                        <a:rPr lang="en-CH" sz="1600" b="1" dirty="0">
                          <a:solidFill>
                            <a:schemeClr val="accent1"/>
                          </a:solidFill>
                        </a:rPr>
                        <a:t>13:10</a:t>
                      </a: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>
                          <a:solidFill>
                            <a:schemeClr val="accent1"/>
                          </a:solidFill>
                          <a:latin typeface="+mn-lt"/>
                        </a:rPr>
                        <a:t>Begrüssung &amp; Moderation Teil I</a:t>
                      </a:r>
                    </a:p>
                    <a:p>
                      <a:pPr marL="285750" marR="0" lvl="0" indent="-2857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Maja Dorfschmid</a:t>
                      </a: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KD Dr. med. Patricia Fodor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Dr. med. Janna Schraven</a:t>
                      </a:r>
                      <a:endParaRPr lang="de-CH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643712"/>
                  </a:ext>
                </a:extLst>
              </a:tr>
              <a:tr h="796822">
                <a:tc>
                  <a:txBody>
                    <a:bodyPr/>
                    <a:lstStyle/>
                    <a:p>
                      <a:pPr algn="l"/>
                      <a:r>
                        <a:rPr lang="en-CH" sz="1600" b="1" dirty="0">
                          <a:solidFill>
                            <a:schemeClr val="accent1"/>
                          </a:solidFill>
                        </a:rPr>
                        <a:t>  13:15</a:t>
                      </a: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r>
                        <a:rPr lang="de-CH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Geschlechtsunterschiede in Ernährung &amp; </a:t>
                      </a:r>
                      <a:br>
                        <a:rPr lang="de-CH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CH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metabolischer Gesundheit</a:t>
                      </a:r>
                      <a:endParaRPr lang="en-CH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Prof Dr. med. et phil. Lia Bally, Leiterin Ernährungsmedizin, Universität Bern </a:t>
                      </a:r>
                      <a:endParaRPr lang="en-CH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078215"/>
                  </a:ext>
                </a:extLst>
              </a:tr>
              <a:tr h="733077">
                <a:tc>
                  <a:txBody>
                    <a:bodyPr/>
                    <a:lstStyle/>
                    <a:p>
                      <a:pPr algn="l"/>
                      <a:r>
                        <a:rPr lang="en-CH" sz="1600" b="1" dirty="0">
                          <a:solidFill>
                            <a:schemeClr val="accent1"/>
                          </a:solidFill>
                        </a:rPr>
                        <a:t>13:50</a:t>
                      </a:r>
                    </a:p>
                  </a:txBody>
                  <a:tcPr marL="162000"/>
                </a:tc>
                <a:tc>
                  <a:txBody>
                    <a:bodyPr/>
                    <a:lstStyle/>
                    <a:p>
                      <a:r>
                        <a:rPr lang="de-CH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Endometriose</a:t>
                      </a:r>
                      <a:endParaRPr lang="en-CH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Dr. med. Daniel Passweg</a:t>
                      </a: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Leitender Arzt Gynäkologie &amp; Geburtshilfe, STZ </a:t>
                      </a:r>
                      <a:endParaRPr lang="en-CH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Laura Schütz</a:t>
                      </a: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BSc</a:t>
                      </a: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Ernährungsberaterin SVDE, STZ</a:t>
                      </a: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189914"/>
                  </a:ext>
                </a:extLst>
              </a:tr>
              <a:tr h="541839">
                <a:tc>
                  <a:txBody>
                    <a:bodyPr/>
                    <a:lstStyle/>
                    <a:p>
                      <a:pPr algn="l"/>
                      <a:r>
                        <a:rPr lang="en-CH" sz="1600" b="1" dirty="0">
                          <a:solidFill>
                            <a:schemeClr val="accent1"/>
                          </a:solidFill>
                        </a:rPr>
                        <a:t>14:30</a:t>
                      </a:r>
                    </a:p>
                  </a:txBody>
                  <a:tcPr marL="162000"/>
                </a:tc>
                <a:tc>
                  <a:txBody>
                    <a:bodyPr/>
                    <a:lstStyle/>
                    <a:p>
                      <a:r>
                        <a:rPr lang="de-CH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Anekdoten und Fallgeschichten vom Rande</a:t>
                      </a:r>
                      <a:r>
                        <a:rPr lang="en-CH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der Langstrasse </a:t>
                      </a:r>
                      <a:endParaRPr lang="en-CH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Dr. med. Robert </a:t>
                      </a:r>
                      <a:r>
                        <a:rPr lang="de-CH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Matesic</a:t>
                      </a: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Stadtärztlicher Dienst, Zürich</a:t>
                      </a: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896301"/>
                  </a:ext>
                </a:extLst>
              </a:tr>
              <a:tr h="387787">
                <a:tc>
                  <a:txBody>
                    <a:bodyPr/>
                    <a:lstStyle/>
                    <a:p>
                      <a:pPr algn="l"/>
                      <a:r>
                        <a:rPr lang="en-CH" sz="16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15:00</a:t>
                      </a:r>
                    </a:p>
                  </a:txBody>
                  <a:tcPr marL="162000"/>
                </a:tc>
                <a:tc>
                  <a:txBody>
                    <a:bodyPr/>
                    <a:lstStyle/>
                    <a:p>
                      <a:r>
                        <a:rPr lang="en-CH" sz="16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Pause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979970"/>
                  </a:ext>
                </a:extLst>
              </a:tr>
              <a:tr h="350602">
                <a:tc>
                  <a:txBody>
                    <a:bodyPr/>
                    <a:lstStyle/>
                    <a:p>
                      <a:pPr algn="l"/>
                      <a:r>
                        <a:rPr lang="en-CH" sz="1600" b="1" dirty="0">
                          <a:solidFill>
                            <a:schemeClr val="accent1"/>
                          </a:solidFill>
                        </a:rPr>
                        <a:t>15:25</a:t>
                      </a:r>
                    </a:p>
                  </a:txBody>
                  <a:tcPr marL="16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>
                          <a:solidFill>
                            <a:schemeClr val="accent1"/>
                          </a:solidFill>
                          <a:latin typeface="+mn-lt"/>
                        </a:rPr>
                        <a:t>Begrüssung &amp; Moderation Teil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15914"/>
                  </a:ext>
                </a:extLst>
              </a:tr>
              <a:tr h="733077">
                <a:tc>
                  <a:txBody>
                    <a:bodyPr/>
                    <a:lstStyle/>
                    <a:p>
                      <a:r>
                        <a:rPr lang="en-CH" sz="1600" b="1" dirty="0">
                          <a:solidFill>
                            <a:schemeClr val="accent1"/>
                          </a:solidFill>
                        </a:rPr>
                        <a:t>15:30</a:t>
                      </a:r>
                    </a:p>
                  </a:txBody>
                  <a:tcPr marL="162000"/>
                </a:tc>
                <a:tc>
                  <a:txBody>
                    <a:bodyPr/>
                    <a:lstStyle/>
                    <a:p>
                      <a:r>
                        <a:rPr lang="de-CH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Krebserkrankungen bei der Frau mit Fokus auf Ernährung </a:t>
                      </a:r>
                    </a:p>
                    <a:p>
                      <a:pPr marL="285750" marR="0" lvl="0" indent="-2857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Dr. med. Anja Rückert, Oberärztin </a:t>
                      </a:r>
                      <a:r>
                        <a:rPr lang="de-CH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m.e.V</a:t>
                      </a: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. Onkologie, STZ</a:t>
                      </a: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CH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Maaike von Stuckrad, </a:t>
                      </a:r>
                      <a:r>
                        <a:rPr lang="de-CH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BSc</a:t>
                      </a: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Ernährungsberaterin SVDE, STZ</a:t>
                      </a: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677402"/>
                  </a:ext>
                </a:extLst>
              </a:tr>
              <a:tr h="1179297">
                <a:tc>
                  <a:txBody>
                    <a:bodyPr/>
                    <a:lstStyle/>
                    <a:p>
                      <a:r>
                        <a:rPr lang="en-CH" sz="1600" b="1" dirty="0">
                          <a:solidFill>
                            <a:schemeClr val="accent1"/>
                          </a:solidFill>
                        </a:rPr>
                        <a:t>16:00</a:t>
                      </a:r>
                    </a:p>
                  </a:txBody>
                  <a:tcPr marL="16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H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Dick und dünn: Was machen Mutter und Kind?</a:t>
                      </a:r>
                    </a:p>
                    <a:p>
                      <a:pPr marL="285750" marR="0" lvl="0" indent="-2857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Dr. med Gabriela Stocker,</a:t>
                      </a: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Leitende Ärztin Gynäkologie &amp; Geburtshilfe, STZ</a:t>
                      </a:r>
                      <a:endParaRPr lang="en-CH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H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Gestationsdiabetes</a:t>
                      </a:r>
                    </a:p>
                    <a:p>
                      <a:pPr marL="285750" marR="0" lvl="0" indent="-2857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Dr. med. Samuel Seidenberg</a:t>
                      </a: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Oberarzt Endokrinologie, STZ</a:t>
                      </a: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lvl="0" indent="-2857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Kathrin Hablützel</a:t>
                      </a: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BSc</a:t>
                      </a: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Ernährungsberaterin SVDE, STZ</a:t>
                      </a:r>
                      <a:endParaRPr lang="en-CH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221469"/>
                  </a:ext>
                </a:extLst>
              </a:tr>
              <a:tr h="796822">
                <a:tc>
                  <a:txBody>
                    <a:bodyPr/>
                    <a:lstStyle/>
                    <a:p>
                      <a:r>
                        <a:rPr lang="en-CH" sz="1600" b="1" dirty="0">
                          <a:solidFill>
                            <a:schemeClr val="accent1"/>
                          </a:solidFill>
                        </a:rPr>
                        <a:t>16:45</a:t>
                      </a:r>
                    </a:p>
                  </a:txBody>
                  <a:tcPr marL="16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H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Sporternährung – Auf was Athletinnen bei der </a:t>
                      </a:r>
                      <a:br>
                        <a:rPr lang="en-CH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H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Ernährung und im Training achten sollen</a:t>
                      </a:r>
                    </a:p>
                    <a:p>
                      <a:pPr marL="285750" marR="0" lvl="0" indent="-2857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Simone Reber</a:t>
                      </a: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BSc</a:t>
                      </a:r>
                      <a:r>
                        <a:rPr lang="de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Ernährungsberaterin SVDE, Eat2Perform</a:t>
                      </a:r>
                      <a:r>
                        <a:rPr lang="en-CH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58313"/>
                  </a:ext>
                </a:extLst>
              </a:tr>
              <a:tr h="387787">
                <a:tc>
                  <a:txBody>
                    <a:bodyPr/>
                    <a:lstStyle/>
                    <a:p>
                      <a:r>
                        <a:rPr lang="en-CH" sz="16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17:15</a:t>
                      </a:r>
                    </a:p>
                  </a:txBody>
                  <a:tcPr marL="162000"/>
                </a:tc>
                <a:tc>
                  <a:txBody>
                    <a:bodyPr/>
                    <a:lstStyle/>
                    <a:p>
                      <a:r>
                        <a:rPr lang="en-CH" sz="16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Zusammenfassung, Fazit, Verabschiedung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53783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B3F979-9B94-7F31-9755-3EDAB0C78A14}"/>
              </a:ext>
            </a:extLst>
          </p:cNvPr>
          <p:cNvCxnSpPr>
            <a:cxnSpLocks/>
          </p:cNvCxnSpPr>
          <p:nvPr/>
        </p:nvCxnSpPr>
        <p:spPr>
          <a:xfrm>
            <a:off x="1531574" y="3418483"/>
            <a:ext cx="0" cy="66960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6F25A2B0-4563-FE86-02A3-CD0571F2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6048636" y="483753"/>
            <a:ext cx="647530" cy="64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6BA0964-E853-CEAA-F28B-05E778372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6165" t="36845" r="25796" b="15225"/>
          <a:stretch/>
        </p:blipFill>
        <p:spPr bwMode="auto">
          <a:xfrm>
            <a:off x="6262553" y="9128074"/>
            <a:ext cx="607467" cy="6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D223761-824E-3D6A-9BA6-95EED514BC29}"/>
              </a:ext>
            </a:extLst>
          </p:cNvPr>
          <p:cNvSpPr txBox="1"/>
          <p:nvPr/>
        </p:nvSpPr>
        <p:spPr>
          <a:xfrm>
            <a:off x="5846633" y="9713564"/>
            <a:ext cx="14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000" b="1" dirty="0">
                <a:solidFill>
                  <a:schemeClr val="accent1"/>
                </a:solidFill>
              </a:rPr>
              <a:t>Evaluation</a:t>
            </a:r>
          </a:p>
          <a:p>
            <a:pPr algn="ctr"/>
            <a:r>
              <a:rPr lang="en-CH" sz="1000" dirty="0">
                <a:solidFill>
                  <a:schemeClr val="accent1"/>
                </a:solidFill>
              </a:rPr>
              <a:t> nach Kurs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E0629D-A4B7-750A-CE73-5A000DFDE1A1}"/>
              </a:ext>
            </a:extLst>
          </p:cNvPr>
          <p:cNvSpPr txBox="1"/>
          <p:nvPr/>
        </p:nvSpPr>
        <p:spPr>
          <a:xfrm>
            <a:off x="5633957" y="1101371"/>
            <a:ext cx="14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000" b="1" dirty="0">
                <a:solidFill>
                  <a:schemeClr val="accent1"/>
                </a:solidFill>
              </a:rPr>
              <a:t>Anmeldung</a:t>
            </a:r>
          </a:p>
          <a:p>
            <a:pPr algn="ctr"/>
            <a:r>
              <a:rPr lang="de-CH" sz="1000" dirty="0" err="1">
                <a:solidFill>
                  <a:schemeClr val="accent1"/>
                </a:solidFill>
              </a:rPr>
              <a:t>www.geskes.ch</a:t>
            </a:r>
            <a:endParaRPr lang="en-CH" sz="1000" dirty="0">
              <a:solidFill>
                <a:schemeClr val="accent1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44655B9-F887-171D-8064-3D72DF3A5A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-747" t="-1691" r="38946" b="1691"/>
          <a:stretch/>
        </p:blipFill>
        <p:spPr>
          <a:xfrm>
            <a:off x="303280" y="1173217"/>
            <a:ext cx="1302904" cy="374043"/>
          </a:xfrm>
        </p:spPr>
      </p:pic>
    </p:spTree>
    <p:extLst>
      <p:ext uri="{BB962C8B-B14F-4D97-AF65-F5344CB8AC3E}">
        <p14:creationId xmlns:p14="http://schemas.microsoft.com/office/powerpoint/2010/main" val="204990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CC02C-CCDC-3E1B-3FAD-19DB175B1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137F40-D50E-5ED6-FF2A-6DC28F0E90A0}"/>
              </a:ext>
            </a:extLst>
          </p:cNvPr>
          <p:cNvSpPr/>
          <p:nvPr/>
        </p:nvSpPr>
        <p:spPr>
          <a:xfrm>
            <a:off x="-30920" y="-85286"/>
            <a:ext cx="7761342" cy="10862383"/>
          </a:xfrm>
          <a:prstGeom prst="rect">
            <a:avLst/>
          </a:prstGeom>
          <a:solidFill>
            <a:schemeClr val="accent1"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E237323C-71AA-0554-648F-9DC273FBDE44}"/>
              </a:ext>
            </a:extLst>
          </p:cNvPr>
          <p:cNvSpPr/>
          <p:nvPr/>
        </p:nvSpPr>
        <p:spPr>
          <a:xfrm rot="5400000">
            <a:off x="-870648" y="1053182"/>
            <a:ext cx="8966967" cy="7277696"/>
          </a:xfrm>
          <a:prstGeom prst="round2SameRect">
            <a:avLst>
              <a:gd name="adj1" fmla="val 9693"/>
              <a:gd name="adj2" fmla="val 0"/>
            </a:avLst>
          </a:prstGeom>
          <a:solidFill>
            <a:srgbClr val="ECE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48B7914-1940-D86A-F5FC-3284967D9A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4761" y="343687"/>
            <a:ext cx="3020561" cy="83785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9B6D3F6-7B08-BA84-9F2F-CB3339E0CEE2}"/>
              </a:ext>
            </a:extLst>
          </p:cNvPr>
          <p:cNvSpPr txBox="1"/>
          <p:nvPr/>
        </p:nvSpPr>
        <p:spPr>
          <a:xfrm>
            <a:off x="211744" y="9256272"/>
            <a:ext cx="37786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600" b="1" dirty="0">
                <a:solidFill>
                  <a:schemeClr val="accent1"/>
                </a:solidFill>
                <a:latin typeface="+mj-lt"/>
              </a:rPr>
              <a:t>Partner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47BC41-8442-BB76-5583-DA384E8D1D38}"/>
              </a:ext>
            </a:extLst>
          </p:cNvPr>
          <p:cNvSpPr/>
          <p:nvPr/>
        </p:nvSpPr>
        <p:spPr>
          <a:xfrm>
            <a:off x="945691" y="674653"/>
            <a:ext cx="2559631" cy="532450"/>
          </a:xfrm>
          <a:prstGeom prst="rect">
            <a:avLst/>
          </a:prstGeom>
          <a:solidFill>
            <a:srgbClr val="ECE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31" name="Table 34">
            <a:extLst>
              <a:ext uri="{FF2B5EF4-FFF2-40B4-BE49-F238E27FC236}">
                <a16:creationId xmlns:a16="http://schemas.microsoft.com/office/drawing/2014/main" id="{000B6BF4-C937-4BD0-F832-689BE418A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54915"/>
              </p:ext>
            </p:extLst>
          </p:nvPr>
        </p:nvGraphicFramePr>
        <p:xfrm>
          <a:off x="464422" y="1772034"/>
          <a:ext cx="6905368" cy="7336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085">
                  <a:extLst>
                    <a:ext uri="{9D8B030D-6E8A-4147-A177-3AD203B41FA5}">
                      <a16:colId xmlns:a16="http://schemas.microsoft.com/office/drawing/2014/main" val="406619846"/>
                    </a:ext>
                  </a:extLst>
                </a:gridCol>
                <a:gridCol w="5298283">
                  <a:extLst>
                    <a:ext uri="{9D8B030D-6E8A-4147-A177-3AD203B41FA5}">
                      <a16:colId xmlns:a16="http://schemas.microsoft.com/office/drawing/2014/main" val="1295025197"/>
                    </a:ext>
                  </a:extLst>
                </a:gridCol>
              </a:tblGrid>
              <a:tr h="989572">
                <a:tc>
                  <a:txBody>
                    <a:bodyPr/>
                    <a:lstStyle/>
                    <a:p>
                      <a:endParaRPr lang="en-CH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16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118455"/>
                  </a:ext>
                </a:extLst>
              </a:tr>
              <a:tr h="1070047">
                <a:tc>
                  <a:txBody>
                    <a:bodyPr/>
                    <a:lstStyle/>
                    <a:p>
                      <a:r>
                        <a:rPr lang="en-CH" sz="1600" b="1" dirty="0">
                          <a:solidFill>
                            <a:schemeClr val="accent1"/>
                          </a:solidFill>
                        </a:rPr>
                        <a:t>Kursort</a:t>
                      </a:r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de-CH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Festsaal Triemli, Stadtspital Zürich Triemli (STZ)</a:t>
                      </a:r>
                      <a:br>
                        <a:rPr lang="en-GB" sz="160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Birmensdorferstrasse</a:t>
                      </a:r>
                      <a:r>
                        <a:rPr lang="en-GB" sz="160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497</a:t>
                      </a:r>
                      <a:br>
                        <a:rPr lang="en-GB" sz="160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8063 Zürich</a:t>
                      </a:r>
                      <a:endParaRPr lang="de-CH" sz="16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44000" marB="144000"/>
                </a:tc>
                <a:extLst>
                  <a:ext uri="{0D108BD9-81ED-4DB2-BD59-A6C34878D82A}">
                    <a16:rowId xmlns:a16="http://schemas.microsoft.com/office/drawing/2014/main" val="2814808047"/>
                  </a:ext>
                </a:extLst>
              </a:tr>
              <a:tr h="1325971">
                <a:tc>
                  <a:txBody>
                    <a:bodyPr/>
                    <a:lstStyle/>
                    <a:p>
                      <a:r>
                        <a:rPr lang="en-CH" sz="1600" b="1" dirty="0">
                          <a:solidFill>
                            <a:schemeClr val="accent1"/>
                          </a:solidFill>
                        </a:rPr>
                        <a:t>Organisation</a:t>
                      </a:r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Maja Dorfschmid, </a:t>
                      </a:r>
                      <a:r>
                        <a:rPr lang="de-CH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BCS,  Ernährungsberaterin SVED, Leiterin ERB, STZ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KD Dr. med. Patricia Fodor,</a:t>
                      </a:r>
                      <a:r>
                        <a:rPr lang="de-CH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6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Stv</a:t>
                      </a:r>
                      <a:r>
                        <a:rPr lang="de-CH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. CA Intensivmedizin, STZ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Dr. med. Janna Schraven</a:t>
                      </a:r>
                      <a:r>
                        <a:rPr lang="de-CH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LA Viszeralchirurgie, STZ</a:t>
                      </a:r>
                      <a:endParaRPr lang="en-CH" sz="16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44000" marB="144000"/>
                </a:tc>
                <a:extLst>
                  <a:ext uri="{0D108BD9-81ED-4DB2-BD59-A6C34878D82A}">
                    <a16:rowId xmlns:a16="http://schemas.microsoft.com/office/drawing/2014/main" val="3665643712"/>
                  </a:ext>
                </a:extLst>
              </a:tr>
              <a:tr h="1581896">
                <a:tc>
                  <a:txBody>
                    <a:bodyPr/>
                    <a:lstStyle/>
                    <a:p>
                      <a:r>
                        <a:rPr lang="en-CH" sz="1600" b="1" dirty="0">
                          <a:solidFill>
                            <a:schemeClr val="accent1"/>
                          </a:solidFill>
                        </a:rPr>
                        <a:t>Kosten</a:t>
                      </a:r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en-CH" sz="1600" b="0" dirty="0">
                          <a:solidFill>
                            <a:schemeClr val="accent1"/>
                          </a:solidFill>
                          <a:latin typeface="+mn-lt"/>
                        </a:rPr>
                        <a:t>CHF 80-.                      Nicht GESKES Mitglied</a:t>
                      </a:r>
                    </a:p>
                    <a:p>
                      <a:r>
                        <a:rPr lang="en-CH" sz="1600" b="0" dirty="0">
                          <a:solidFill>
                            <a:schemeClr val="accent1"/>
                          </a:solidFill>
                          <a:latin typeface="+mn-lt"/>
                        </a:rPr>
                        <a:t>CHF 60.-                      GESKES Mitglied</a:t>
                      </a:r>
                    </a:p>
                    <a:p>
                      <a:r>
                        <a:rPr lang="en-CH" sz="1600" b="0" dirty="0">
                          <a:solidFill>
                            <a:schemeClr val="accent1"/>
                          </a:solidFill>
                          <a:latin typeface="+mn-lt"/>
                        </a:rPr>
                        <a:t>CHF 20.-                      Studierende</a:t>
                      </a:r>
                    </a:p>
                    <a:p>
                      <a:r>
                        <a:rPr lang="en-CH" sz="1600" b="0" dirty="0">
                          <a:solidFill>
                            <a:schemeClr val="accent1"/>
                          </a:solidFill>
                          <a:latin typeface="+mn-lt"/>
                        </a:rPr>
                        <a:t>Kostenlos                    Mitarbeitende Stadtspital </a:t>
                      </a:r>
                      <a:r>
                        <a:rPr lang="de-CH" sz="1600" b="0" dirty="0">
                          <a:solidFill>
                            <a:schemeClr val="accent1"/>
                          </a:solidFill>
                          <a:latin typeface="+mn-lt"/>
                        </a:rPr>
                        <a:t>Zürich</a:t>
                      </a:r>
                      <a:endParaRPr lang="en-CH" sz="16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r>
                        <a:rPr lang="en-CH" sz="1600" b="0" dirty="0">
                          <a:solidFill>
                            <a:schemeClr val="accent1"/>
                          </a:solidFill>
                          <a:latin typeface="+mn-lt"/>
                        </a:rPr>
                        <a:t>Kostenlos                    CAS Clinical Nutrition Teilnehmende</a:t>
                      </a:r>
                    </a:p>
                  </a:txBody>
                  <a:tcPr marT="144000" marB="144000"/>
                </a:tc>
                <a:extLst>
                  <a:ext uri="{0D108BD9-81ED-4DB2-BD59-A6C34878D82A}">
                    <a16:rowId xmlns:a16="http://schemas.microsoft.com/office/drawing/2014/main" val="3164078215"/>
                  </a:ext>
                </a:extLst>
              </a:tr>
              <a:tr h="1375594">
                <a:tc>
                  <a:txBody>
                    <a:bodyPr/>
                    <a:lstStyle/>
                    <a:p>
                      <a:r>
                        <a:rPr lang="en-CH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Punkte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1600" dirty="0">
                          <a:solidFill>
                            <a:schemeClr val="accent1"/>
                          </a:solidFill>
                        </a:rPr>
                        <a:t>GESKES SSNC CAS     0.25 ECTS </a:t>
                      </a:r>
                    </a:p>
                    <a:p>
                      <a:r>
                        <a:rPr lang="en-CH" sz="1600" dirty="0">
                          <a:solidFill>
                            <a:schemeClr val="accent1"/>
                          </a:solidFill>
                        </a:rPr>
                        <a:t>SVDE-ASDD                2 Punkte </a:t>
                      </a:r>
                    </a:p>
                    <a:p>
                      <a:r>
                        <a:rPr lang="en-CH" sz="1600" dirty="0">
                          <a:solidFill>
                            <a:schemeClr val="accent1"/>
                          </a:solidFill>
                        </a:rPr>
                        <a:t>SGAIM-SSMIG           2 Punkte</a:t>
                      </a:r>
                    </a:p>
                    <a:p>
                      <a:r>
                        <a:rPr lang="en-CH" sz="1600" dirty="0">
                          <a:solidFill>
                            <a:schemeClr val="accent1"/>
                          </a:solidFill>
                        </a:rPr>
                        <a:t>SGI-SSMI		    X Punkte</a:t>
                      </a:r>
                    </a:p>
                    <a:p>
                      <a:r>
                        <a:rPr lang="en-CH" sz="1600" dirty="0">
                          <a:solidFill>
                            <a:schemeClr val="accent1"/>
                          </a:solidFill>
                        </a:rPr>
                        <a:t>SGC-SSC		    X Punkte</a:t>
                      </a:r>
                      <a:br>
                        <a:rPr lang="de-CH" sz="160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de-CH" sz="1600" dirty="0">
                          <a:solidFill>
                            <a:schemeClr val="accent1"/>
                          </a:solidFill>
                        </a:rPr>
                        <a:t>SGGG		</a:t>
                      </a:r>
                      <a:r>
                        <a:rPr lang="de-CH" sz="1600">
                          <a:solidFill>
                            <a:schemeClr val="accent1"/>
                          </a:solidFill>
                        </a:rPr>
                        <a:t>    X Punkte</a:t>
                      </a:r>
                      <a:r>
                        <a:rPr lang="de-CH" sz="1600" dirty="0">
                          <a:solidFill>
                            <a:schemeClr val="accent1"/>
                          </a:solidFill>
                        </a:rPr>
                        <a:t>	</a:t>
                      </a:r>
                      <a:endParaRPr lang="en-CH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53783"/>
                  </a:ext>
                </a:extLst>
              </a:tr>
              <a:tr h="814122">
                <a:tc>
                  <a:txBody>
                    <a:bodyPr/>
                    <a:lstStyle/>
                    <a:p>
                      <a:r>
                        <a:rPr lang="en-CH" sz="1600" b="1" dirty="0">
                          <a:solidFill>
                            <a:schemeClr val="accent1"/>
                          </a:solidFill>
                        </a:rPr>
                        <a:t>Zielpublikum</a:t>
                      </a:r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Ärzt:innen</a:t>
                      </a:r>
                      <a:r>
                        <a:rPr lang="en-GB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Ernährungsberater:innen</a:t>
                      </a:r>
                      <a:r>
                        <a:rPr lang="en-GB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Apotheker:innen</a:t>
                      </a:r>
                      <a:r>
                        <a:rPr lang="en-GB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Pflegefachpersonal</a:t>
                      </a:r>
                      <a:r>
                        <a:rPr lang="en-GB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Ernährungswissenschaftler:innen</a:t>
                      </a:r>
                      <a:endParaRPr lang="en-GB" sz="16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44000" marB="144000"/>
                </a:tc>
                <a:extLst>
                  <a:ext uri="{0D108BD9-81ED-4DB2-BD59-A6C34878D82A}">
                    <a16:rowId xmlns:a16="http://schemas.microsoft.com/office/drawing/2014/main" val="2095261929"/>
                  </a:ext>
                </a:extLst>
              </a:tr>
            </a:tbl>
          </a:graphicData>
        </a:graphic>
      </p:graphicFrame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4F0A74D-8CDC-AC7E-1AE0-1C01366EB9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-4226" t="-16333" r="-2235" b="-13668"/>
          <a:stretch/>
        </p:blipFill>
        <p:spPr>
          <a:xfrm>
            <a:off x="273704" y="10185314"/>
            <a:ext cx="1074796" cy="381893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3E97B01-BCDB-745B-15E4-B6E6BEE4E48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l="-656" r="-2224" b="-19760"/>
          <a:stretch/>
        </p:blipFill>
        <p:spPr>
          <a:xfrm>
            <a:off x="2136796" y="10093647"/>
            <a:ext cx="994143" cy="381894"/>
          </a:xfrm>
        </p:spPr>
      </p:pic>
      <p:pic>
        <p:nvPicPr>
          <p:cNvPr id="15" name="Picture Placeholder 14" descr="A blue and black logo&#10;&#10;Description automatically generated">
            <a:extLst>
              <a:ext uri="{FF2B5EF4-FFF2-40B4-BE49-F238E27FC236}">
                <a16:creationId xmlns:a16="http://schemas.microsoft.com/office/drawing/2014/main" id="{9F6E0233-80AB-8CDD-5243-2459CF6EF23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/>
          <a:srcRect l="7418" t="25355" r="7418" b="25039"/>
          <a:stretch/>
        </p:blipFill>
        <p:spPr>
          <a:xfrm>
            <a:off x="311545" y="9657751"/>
            <a:ext cx="1177254" cy="360000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321AD8C-A0E5-6883-6378-E8D90FF4F86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/>
          <a:srcRect l="-6639" t="-19566" r="-6835" b="-4637"/>
          <a:stretch/>
        </p:blipFill>
        <p:spPr>
          <a:xfrm>
            <a:off x="5494841" y="9614939"/>
            <a:ext cx="1517251" cy="44562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C42FC9-B244-342D-0EB8-6370612BA4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4761" y="343687"/>
            <a:ext cx="3020561" cy="83785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55A70F1-07C2-A610-C41D-457B33D2ED42}"/>
              </a:ext>
            </a:extLst>
          </p:cNvPr>
          <p:cNvSpPr/>
          <p:nvPr/>
        </p:nvSpPr>
        <p:spPr>
          <a:xfrm>
            <a:off x="945691" y="674653"/>
            <a:ext cx="2559631" cy="532450"/>
          </a:xfrm>
          <a:prstGeom prst="rect">
            <a:avLst/>
          </a:prstGeom>
          <a:solidFill>
            <a:srgbClr val="ECE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5BBA0D-860B-886F-8310-54AD4BF5212B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8">
            <a:clrChange>
              <a:clrFrom>
                <a:srgbClr val="FECC00"/>
              </a:clrFrom>
              <a:clrTo>
                <a:srgbClr val="FE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6" t="2111" r="-5938" b="-676"/>
          <a:stretch/>
        </p:blipFill>
        <p:spPr bwMode="auto">
          <a:xfrm>
            <a:off x="3110805" y="448437"/>
            <a:ext cx="3815834" cy="20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736FFA37-A1B8-7DF1-5D89-4514827811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-747" t="-1691" r="38946" b="1691"/>
          <a:stretch/>
        </p:blipFill>
        <p:spPr>
          <a:xfrm>
            <a:off x="356199" y="1385064"/>
            <a:ext cx="2243832" cy="644168"/>
          </a:xfrm>
        </p:spPr>
      </p:pic>
      <p:pic>
        <p:nvPicPr>
          <p:cNvPr id="18" name="Picture Placeholder 16">
            <a:extLst>
              <a:ext uri="{FF2B5EF4-FFF2-40B4-BE49-F238E27FC236}">
                <a16:creationId xmlns:a16="http://schemas.microsoft.com/office/drawing/2014/main" id="{9C6F4F30-4638-10F6-5DE4-F2EA1EFF46C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4" t="-24474" r="233" b="-12447"/>
          <a:stretch/>
        </p:blipFill>
        <p:spPr>
          <a:xfrm>
            <a:off x="2114631" y="9675583"/>
            <a:ext cx="1089589" cy="252000"/>
          </a:xfrm>
          <a:prstGeom prst="rect">
            <a:avLst/>
          </a:prstGeom>
        </p:spPr>
      </p:pic>
      <p:pic>
        <p:nvPicPr>
          <p:cNvPr id="21" name="Picture 20" descr="A blue and white logo&#10;&#10;Description automatically generated">
            <a:extLst>
              <a:ext uri="{FF2B5EF4-FFF2-40B4-BE49-F238E27FC236}">
                <a16:creationId xmlns:a16="http://schemas.microsoft.com/office/drawing/2014/main" id="{AC90CA18-1208-EF62-E0AB-EDDC1BA030A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1188" y="9677490"/>
            <a:ext cx="1228235" cy="36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7B44A4-1378-3D66-A4EE-EAFD2E2E767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2071" t="32065" r="10215" b="30306"/>
          <a:stretch/>
        </p:blipFill>
        <p:spPr>
          <a:xfrm>
            <a:off x="3895028" y="10193387"/>
            <a:ext cx="1193422" cy="4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9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SKES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0D3082"/>
      </a:accent1>
      <a:accent2>
        <a:srgbClr val="4C7ED0"/>
      </a:accent2>
      <a:accent3>
        <a:srgbClr val="E31E32"/>
      </a:accent3>
      <a:accent4>
        <a:srgbClr val="FEE36E"/>
      </a:accent4>
      <a:accent5>
        <a:srgbClr val="248056"/>
      </a:accent5>
      <a:accent6>
        <a:srgbClr val="60CC7A"/>
      </a:accent6>
      <a:hlink>
        <a:srgbClr val="000000"/>
      </a:hlink>
      <a:folHlink>
        <a:srgbClr val="000000"/>
      </a:folHlink>
    </a:clrScheme>
    <a:fontScheme name="GESK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20501714E744CA94399B84C9ECF8D" ma:contentTypeVersion="15" ma:contentTypeDescription="Create a new document." ma:contentTypeScope="" ma:versionID="cf914eab39e82ab845865d9345c14fd1">
  <xsd:schema xmlns:xsd="http://www.w3.org/2001/XMLSchema" xmlns:xs="http://www.w3.org/2001/XMLSchema" xmlns:p="http://schemas.microsoft.com/office/2006/metadata/properties" xmlns:ns2="81bf0dcb-b1a1-43a6-9107-4d822ea323a0" xmlns:ns3="4c7a5902-e22d-41ab-ab88-5190d7cde613" targetNamespace="http://schemas.microsoft.com/office/2006/metadata/properties" ma:root="true" ma:fieldsID="56f8dbf321df45d7e92cb85bb6ccd209" ns2:_="" ns3:_="">
    <xsd:import namespace="81bf0dcb-b1a1-43a6-9107-4d822ea323a0"/>
    <xsd:import namespace="4c7a5902-e22d-41ab-ab88-5190d7cde6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f0dcb-b1a1-43a6-9107-4d822ea323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1d3f1aa-b5ee-4af1-b572-c177fb17d7fe}" ma:internalName="TaxCatchAll" ma:showField="CatchAllData" ma:web="81bf0dcb-b1a1-43a6-9107-4d822ea323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a5902-e22d-41ab-ab88-5190d7cde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36077f5-c661-4bd1-9cb6-6e26f5e0a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bf0dcb-b1a1-43a6-9107-4d822ea323a0" xsi:nil="true"/>
    <lcf76f155ced4ddcb4097134ff3c332f xmlns="4c7a5902-e22d-41ab-ab88-5190d7cde613">
      <Terms xmlns="http://schemas.microsoft.com/office/infopath/2007/PartnerControls"/>
    </lcf76f155ced4ddcb4097134ff3c332f>
    <SharedWithUsers xmlns="81bf0dcb-b1a1-43a6-9107-4d822ea323a0">
      <UserInfo>
        <DisplayName>Christina  Möltgen - GESKES</DisplayName>
        <AccountId>16</AccountId>
        <AccountType/>
      </UserInfo>
      <UserInfo>
        <DisplayName>Valentina Huwiler - GESKES</DisplayName>
        <AccountId>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FF957F-EE03-409F-AE24-39114D080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f0dcb-b1a1-43a6-9107-4d822ea323a0"/>
    <ds:schemaRef ds:uri="4c7a5902-e22d-41ab-ab88-5190d7cde6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011C93-8C9E-4A74-9A9C-481DC8BCA65D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4c7a5902-e22d-41ab-ab88-5190d7cde613"/>
    <ds:schemaRef ds:uri="81bf0dcb-b1a1-43a6-9107-4d822ea323a0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FC453B7-CD01-4B38-8C0E-A25A598A9D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6e24807-0db4-4e38-914d-96f6fdcea255}" enabled="1" method="Standard" siteId="{752c5f95-049b-465c-8b7f-a2ce880d3df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376</Words>
  <Application>Microsoft Office PowerPoint</Application>
  <PresentationFormat>Benutzerdefiniert</PresentationFormat>
  <Paragraphs>65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Arial Rounded MT Bold</vt:lpstr>
      <vt:lpstr>Calibri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Huwiler</dc:creator>
  <cp:lastModifiedBy>Valeria Corciulo (stzvcorci)</cp:lastModifiedBy>
  <cp:revision>21</cp:revision>
  <dcterms:created xsi:type="dcterms:W3CDTF">2023-06-15T15:24:19Z</dcterms:created>
  <dcterms:modified xsi:type="dcterms:W3CDTF">2024-07-18T08:16:51Z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0x010100BB320501714E744CA94399B84C9ECF8D</vt:lpwstr>
  </property>
  <property fmtid="{D5CDD505-2E9C-101B-9397-08002B2CF9AE}" pid="3" name="MediaServiceImageTags">
    <vt:lpwstr/>
  </property>
</Properties>
</file>