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13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38400"/>
            <a:ext cx="5328285" cy="5121910"/>
          </a:xfrm>
          <a:custGeom>
            <a:avLst/>
            <a:gdLst/>
            <a:ahLst/>
            <a:cxnLst/>
            <a:rect l="l" t="t" r="r" b="b"/>
            <a:pathLst>
              <a:path w="5328285" h="5121909">
                <a:moveTo>
                  <a:pt x="5328005" y="0"/>
                </a:moveTo>
                <a:lnTo>
                  <a:pt x="0" y="0"/>
                </a:lnTo>
                <a:lnTo>
                  <a:pt x="0" y="5121605"/>
                </a:lnTo>
                <a:lnTo>
                  <a:pt x="5328005" y="5121605"/>
                </a:lnTo>
                <a:lnTo>
                  <a:pt x="5328005" y="0"/>
                </a:lnTo>
                <a:close/>
              </a:path>
            </a:pathLst>
          </a:custGeom>
          <a:solidFill>
            <a:srgbClr val="005496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438400"/>
            <a:ext cx="3318510" cy="5121910"/>
          </a:xfrm>
          <a:custGeom>
            <a:avLst/>
            <a:gdLst/>
            <a:ahLst/>
            <a:cxnLst/>
            <a:rect l="l" t="t" r="r" b="b"/>
            <a:pathLst>
              <a:path w="3318510" h="5121909">
                <a:moveTo>
                  <a:pt x="3318002" y="0"/>
                </a:moveTo>
                <a:lnTo>
                  <a:pt x="0" y="0"/>
                </a:lnTo>
                <a:lnTo>
                  <a:pt x="0" y="5121605"/>
                </a:lnTo>
                <a:lnTo>
                  <a:pt x="3318002" y="5121605"/>
                </a:lnTo>
                <a:lnTo>
                  <a:pt x="3318002" y="0"/>
                </a:lnTo>
                <a:close/>
              </a:path>
            </a:pathLst>
          </a:custGeom>
          <a:solidFill>
            <a:srgbClr val="005496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8002" cy="243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290" y="2484242"/>
            <a:ext cx="283210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290" y="2484242"/>
            <a:ext cx="283210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och.ch/" TargetMode="External"/><Relationship Id="rId2" Type="http://schemas.openxmlformats.org/officeDocument/2006/relationships/hyperlink" Target="mailto:henrik.lutz@h-och.ch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umedica@fumedica.ch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info@hotel-schwanen.ch" TargetMode="External"/><Relationship Id="rId4" Type="http://schemas.openxmlformats.org/officeDocument/2006/relationships/hyperlink" Target="mailto:bircher@fumedica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290" y="4471363"/>
            <a:ext cx="2647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Palatino Linotype"/>
                <a:cs typeface="Palatino Linotype"/>
              </a:rPr>
              <a:t>Chirurgischer</a:t>
            </a:r>
            <a:r>
              <a:rPr sz="1800" spc="39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Workshop Urogynäkologie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7299" y="4880397"/>
            <a:ext cx="1689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200" dirty="0">
                <a:solidFill>
                  <a:srgbClr val="231F20"/>
                </a:solidFill>
                <a:latin typeface="Palatino Linotype"/>
                <a:cs typeface="Palatino Linotype"/>
              </a:rPr>
              <a:t>02./03. Oktober 2025</a:t>
            </a:r>
            <a:endParaRPr sz="12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7299" y="2542934"/>
            <a:ext cx="1419860" cy="744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296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900" spc="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Kooperation</a:t>
            </a:r>
            <a:r>
              <a:rPr sz="900" spc="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mit</a:t>
            </a:r>
            <a:r>
              <a:rPr sz="900" spc="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dem</a:t>
            </a:r>
            <a:r>
              <a:rPr sz="900" spc="5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lang="de-CH" sz="9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Spital Wil SG</a:t>
            </a:r>
          </a:p>
          <a:p>
            <a:pPr marL="12700" marR="128905">
              <a:lnSpc>
                <a:spcPct val="129600"/>
              </a:lnSpc>
              <a:spcBef>
                <a:spcPts val="100"/>
              </a:spcBef>
            </a:pPr>
            <a:r>
              <a:rPr lang="de-CH" sz="900" dirty="0">
                <a:latin typeface="Palatino Linotype"/>
                <a:cs typeface="Palatino Linotype"/>
              </a:rPr>
              <a:t>Fürstenlandstrasse 32</a:t>
            </a:r>
          </a:p>
          <a:p>
            <a:pPr marL="12700" marR="128905">
              <a:lnSpc>
                <a:spcPct val="129600"/>
              </a:lnSpc>
              <a:spcBef>
                <a:spcPts val="100"/>
              </a:spcBef>
            </a:pPr>
            <a:r>
              <a:rPr lang="de-CH" sz="900" dirty="0">
                <a:latin typeface="Palatino Linotype"/>
                <a:cs typeface="Palatino Linotype"/>
              </a:rPr>
              <a:t>9500 Wil SG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7299" y="384590"/>
            <a:ext cx="10909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Urogynäkologie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pc="105" dirty="0"/>
              <a:t>Fortgeschrittene </a:t>
            </a:r>
            <a:r>
              <a:rPr spc="90" dirty="0"/>
              <a:t>Behandlung</a:t>
            </a:r>
            <a:r>
              <a:rPr spc="-5" dirty="0"/>
              <a:t> </a:t>
            </a:r>
            <a:r>
              <a:rPr spc="60" dirty="0"/>
              <a:t>von </a:t>
            </a:r>
            <a:r>
              <a:rPr spc="110" dirty="0"/>
              <a:t>Beckenboden- </a:t>
            </a:r>
            <a:r>
              <a:rPr spc="114" dirty="0"/>
              <a:t>erkrankungen</a:t>
            </a:r>
          </a:p>
        </p:txBody>
      </p:sp>
      <p:pic>
        <p:nvPicPr>
          <p:cNvPr id="1028" name="Picture 4" descr="spital wil von search.ch">
            <a:extLst>
              <a:ext uri="{FF2B5EF4-FFF2-40B4-BE49-F238E27FC236}">
                <a16:creationId xmlns:a16="http://schemas.microsoft.com/office/drawing/2014/main" id="{DAFFAF3F-A0AA-23C9-C529-053873A5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99" y="764271"/>
            <a:ext cx="6286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E0B6995-8D4B-37EE-7057-42470CA280B9}"/>
              </a:ext>
            </a:extLst>
          </p:cNvPr>
          <p:cNvSpPr txBox="1"/>
          <p:nvPr/>
        </p:nvSpPr>
        <p:spPr>
          <a:xfrm>
            <a:off x="3581400" y="164057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Health Ostschweiz, Spital Wil SG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E4A84A2-153C-B2A0-B0F1-802B2BC4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3" y="6524625"/>
            <a:ext cx="190500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1848002" y="0"/>
                  </a:lnTo>
                  <a:lnTo>
                    <a:pt x="0" y="0"/>
                  </a:lnTo>
                  <a:lnTo>
                    <a:pt x="0" y="3657600"/>
                  </a:lnTo>
                  <a:lnTo>
                    <a:pt x="0" y="4876800"/>
                  </a:lnTo>
                  <a:lnTo>
                    <a:pt x="0" y="7560005"/>
                  </a:lnTo>
                  <a:lnTo>
                    <a:pt x="1848002" y="7560005"/>
                  </a:lnTo>
                  <a:lnTo>
                    <a:pt x="1848002" y="4876800"/>
                  </a:lnTo>
                  <a:lnTo>
                    <a:pt x="5328005" y="4876800"/>
                  </a:lnTo>
                  <a:lnTo>
                    <a:pt x="5328005" y="3657600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005496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328285" cy="4876800"/>
            </a:xfrm>
            <a:custGeom>
              <a:avLst/>
              <a:gdLst/>
              <a:ahLst/>
              <a:cxnLst/>
              <a:rect l="l" t="t" r="r" b="b"/>
              <a:pathLst>
                <a:path w="5328285" h="4876800">
                  <a:moveTo>
                    <a:pt x="0" y="4876800"/>
                  </a:moveTo>
                  <a:lnTo>
                    <a:pt x="5328005" y="4876800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solidFill>
              <a:srgbClr val="005496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8533" y="6690731"/>
            <a:ext cx="603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Referenten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6300" y="6683134"/>
            <a:ext cx="1428115" cy="479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31F20"/>
                </a:solidFill>
                <a:latin typeface="Gill Sans MT"/>
                <a:cs typeface="Gill Sans MT"/>
              </a:rPr>
              <a:t>Dr.</a:t>
            </a: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de-CH" sz="900" b="1" spc="-20" dirty="0">
                <a:solidFill>
                  <a:srgbClr val="231F20"/>
                </a:solidFill>
                <a:latin typeface="Gill Sans MT"/>
                <a:cs typeface="Gill Sans MT"/>
              </a:rPr>
              <a:t>Henrik Lutz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 err="1">
                <a:solidFill>
                  <a:srgbClr val="231F20"/>
                </a:solidFill>
                <a:latin typeface="Palatino Linotype"/>
                <a:cs typeface="Palatino Linotype"/>
              </a:rPr>
              <a:t>Chefarzt</a:t>
            </a:r>
            <a:r>
              <a:rPr sz="9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Geburtshilfe</a:t>
            </a:r>
            <a:r>
              <a:rPr sz="9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lang="de-CH"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Gynäkologie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6299" y="6683134"/>
            <a:ext cx="1698625" cy="46653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b="1" spc="-95" dirty="0">
                <a:solidFill>
                  <a:srgbClr val="231F20"/>
                </a:solidFill>
                <a:latin typeface="Gill Sans MT"/>
                <a:cs typeface="Gill Sans MT"/>
              </a:rPr>
              <a:t>Dr.</a:t>
            </a: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de-CH" sz="900" b="1" spc="-30" dirty="0">
                <a:solidFill>
                  <a:srgbClr val="231F20"/>
                </a:solidFill>
                <a:latin typeface="Gill Sans MT"/>
                <a:cs typeface="Gill Sans MT"/>
              </a:rPr>
              <a:t>Larissa Greive</a:t>
            </a:r>
            <a:endParaRPr sz="900" dirty="0">
              <a:latin typeface="Gill Sans MT"/>
              <a:cs typeface="Gill Sans MT"/>
            </a:endParaRPr>
          </a:p>
          <a:p>
            <a:pPr marL="12700" marR="5080">
              <a:lnSpc>
                <a:spcPct val="111100"/>
              </a:lnSpc>
            </a:pPr>
            <a:r>
              <a:rPr lang="de-CH" sz="900" dirty="0">
                <a:solidFill>
                  <a:srgbClr val="231F20"/>
                </a:solidFill>
                <a:latin typeface="Palatino Linotype"/>
                <a:cs typeface="Palatino Linotype"/>
              </a:rPr>
              <a:t>Leitende Ärztin für Geburtshilfe und Gynäkologie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7299" y="3732574"/>
            <a:ext cx="2018030" cy="184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900" dirty="0">
                <a:solidFill>
                  <a:srgbClr val="231F20"/>
                </a:solidFill>
                <a:latin typeface="Palatino Linotype"/>
                <a:cs typeface="Palatino Linotype"/>
              </a:rPr>
              <a:t>02./03. Oktober 2025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Palatino Linotype"/>
              <a:cs typeface="Palatino Linotype"/>
            </a:endParaRPr>
          </a:p>
          <a:p>
            <a:r>
              <a:rPr lang="de-CH" sz="1000" dirty="0"/>
              <a:t>Spital Wil</a:t>
            </a:r>
          </a:p>
          <a:p>
            <a:r>
              <a:rPr lang="de-CH" sz="1000" dirty="0"/>
              <a:t>Dr. med. Henrik Lutz</a:t>
            </a:r>
          </a:p>
          <a:p>
            <a:r>
              <a:rPr lang="de-CH" sz="1000" dirty="0"/>
              <a:t>Chefarzt Gynäkologie &amp; Geburtshilfe</a:t>
            </a:r>
          </a:p>
          <a:p>
            <a:r>
              <a:rPr lang="de-CH" sz="1000" dirty="0"/>
              <a:t>Fürstenlandstrasse 32</a:t>
            </a:r>
          </a:p>
          <a:p>
            <a:r>
              <a:rPr lang="it-CH" sz="1000" dirty="0"/>
              <a:t>9500 </a:t>
            </a:r>
            <a:r>
              <a:rPr lang="it-CH" sz="1000" dirty="0" err="1"/>
              <a:t>Wil</a:t>
            </a:r>
            <a:endParaRPr lang="de-CH" sz="1000" dirty="0"/>
          </a:p>
          <a:p>
            <a:r>
              <a:rPr lang="it-CH" sz="1000" dirty="0"/>
              <a:t> </a:t>
            </a:r>
            <a:endParaRPr lang="de-CH" sz="1000" dirty="0"/>
          </a:p>
          <a:p>
            <a:r>
              <a:rPr lang="it-CH" sz="1000" dirty="0" err="1"/>
              <a:t>Telefon</a:t>
            </a:r>
            <a:r>
              <a:rPr lang="it-CH" sz="1000" dirty="0"/>
              <a:t> 071 914 61 71</a:t>
            </a:r>
            <a:endParaRPr lang="de-CH" sz="1000" dirty="0"/>
          </a:p>
          <a:p>
            <a:r>
              <a:rPr lang="it-CH" sz="1000" u="sng" dirty="0">
                <a:hlinkClick r:id="rId2"/>
              </a:rPr>
              <a:t>henrik.lutz@h-och.ch</a:t>
            </a:r>
            <a:endParaRPr lang="de-CH" sz="1000" dirty="0"/>
          </a:p>
          <a:p>
            <a:r>
              <a:rPr lang="de-CH" sz="1000" u="sng" dirty="0">
                <a:hlinkClick r:id="rId3"/>
              </a:rPr>
              <a:t>www.h-och.ch</a:t>
            </a:r>
            <a:endParaRPr lang="de-CH" sz="1000" dirty="0"/>
          </a:p>
        </p:txBody>
      </p:sp>
      <p:sp>
        <p:nvSpPr>
          <p:cNvPr id="11" name="object 11"/>
          <p:cNvSpPr txBox="1"/>
          <p:nvPr/>
        </p:nvSpPr>
        <p:spPr>
          <a:xfrm>
            <a:off x="362362" y="602374"/>
            <a:ext cx="136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Chirurgischer</a:t>
            </a:r>
            <a:r>
              <a:rPr sz="900" spc="20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Workshop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357" y="1288174"/>
            <a:ext cx="349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Inhalt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7299" y="546013"/>
            <a:ext cx="2861310" cy="4419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Fortgeschrittene</a:t>
            </a:r>
            <a:r>
              <a:rPr sz="14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</a:t>
            </a:r>
            <a:r>
              <a:rPr sz="1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von </a:t>
            </a:r>
            <a:r>
              <a:rPr sz="1400" spc="45" dirty="0">
                <a:solidFill>
                  <a:srgbClr val="231F20"/>
                </a:solidFill>
                <a:latin typeface="Palatino Linotype"/>
                <a:cs typeface="Palatino Linotype"/>
              </a:rPr>
              <a:t>Beckenbodenerkrankungen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7299" y="1252830"/>
            <a:ext cx="294703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88900">
              <a:lnSpc>
                <a:spcPct val="106100"/>
              </a:lnSpc>
              <a:spcBef>
                <a:spcPts val="100"/>
              </a:spcBef>
              <a:buSzPct val="90909"/>
              <a:buChar char="•"/>
              <a:tabLst>
                <a:tab pos="93980" algn="l"/>
              </a:tabLst>
            </a:pP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Einführung</a:t>
            </a:r>
            <a:r>
              <a:rPr sz="11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1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den</a:t>
            </a:r>
            <a:r>
              <a:rPr sz="11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Gebrauch</a:t>
            </a:r>
            <a:r>
              <a:rPr sz="11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von</a:t>
            </a:r>
            <a:r>
              <a:rPr sz="11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Netzen</a:t>
            </a:r>
            <a:r>
              <a:rPr sz="1100" spc="500" dirty="0">
                <a:solidFill>
                  <a:srgbClr val="231F20"/>
                </a:solidFill>
                <a:latin typeface="Palatino Linotype"/>
                <a:cs typeface="Palatino Linotype"/>
              </a:rPr>
              <a:t> 	</a:t>
            </a:r>
            <a:r>
              <a:rPr sz="11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zur</a:t>
            </a:r>
            <a:r>
              <a:rPr sz="11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chirurgischen</a:t>
            </a:r>
            <a:r>
              <a:rPr sz="11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</a:t>
            </a:r>
            <a:r>
              <a:rPr sz="11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von</a:t>
            </a:r>
            <a:r>
              <a:rPr sz="11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Palatino Linotype"/>
                <a:cs typeface="Palatino Linotype"/>
              </a:rPr>
              <a:t>Becken- 	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bodenerkrankungen</a:t>
            </a:r>
            <a:endParaRPr sz="1100" dirty="0">
              <a:latin typeface="Palatino Linotype"/>
              <a:cs typeface="Palatino Linotype"/>
            </a:endParaRPr>
          </a:p>
          <a:p>
            <a:pPr marL="80645" marR="151765" indent="-78105">
              <a:lnSpc>
                <a:spcPct val="106100"/>
              </a:lnSpc>
              <a:buSzPct val="90909"/>
              <a:buChar char="•"/>
              <a:tabLst>
                <a:tab pos="80645" algn="l"/>
                <a:tab pos="91440" algn="l"/>
              </a:tabLst>
            </a:pP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	Detaillierte</a:t>
            </a:r>
            <a:r>
              <a:rPr sz="11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Darstellung</a:t>
            </a:r>
            <a:r>
              <a:rPr sz="11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der</a:t>
            </a:r>
            <a:r>
              <a:rPr sz="11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Netze</a:t>
            </a:r>
            <a:r>
              <a:rPr sz="11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11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der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damit</a:t>
            </a:r>
            <a:r>
              <a:rPr sz="1100" spc="1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verbundenen</a:t>
            </a:r>
            <a:r>
              <a:rPr sz="1100" spc="1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OP-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Techniken</a:t>
            </a:r>
            <a:endParaRPr sz="1100" dirty="0">
              <a:latin typeface="Palatino Linotype"/>
              <a:cs typeface="Palatino Linotype"/>
            </a:endParaRPr>
          </a:p>
          <a:p>
            <a:pPr marL="91440" marR="374650" indent="-88900">
              <a:lnSpc>
                <a:spcPct val="106100"/>
              </a:lnSpc>
              <a:buSzPct val="90909"/>
              <a:buChar char="•"/>
              <a:tabLst>
                <a:tab pos="93980" algn="l"/>
              </a:tabLst>
            </a:pP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Diskussion</a:t>
            </a:r>
            <a:r>
              <a:rPr sz="11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alternativer</a:t>
            </a:r>
            <a:r>
              <a:rPr sz="11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Behandlungs- 	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möglichkeiten,</a:t>
            </a:r>
            <a:r>
              <a:rPr sz="11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Vor-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Nachteile</a:t>
            </a:r>
            <a:endParaRPr sz="1100" dirty="0">
              <a:latin typeface="Palatino Linotype"/>
              <a:cs typeface="Palatino Linotype"/>
            </a:endParaRPr>
          </a:p>
          <a:p>
            <a:pPr marL="91440" marR="146050" indent="-88900">
              <a:lnSpc>
                <a:spcPct val="106100"/>
              </a:lnSpc>
              <a:buSzPct val="90909"/>
              <a:buChar char="•"/>
              <a:tabLst>
                <a:tab pos="93980" algn="l"/>
              </a:tabLst>
            </a:pP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Diskussion</a:t>
            </a:r>
            <a:r>
              <a:rPr sz="11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über</a:t>
            </a:r>
            <a:r>
              <a:rPr sz="1100" spc="1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1100" spc="1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Verwendung</a:t>
            </a:r>
            <a:r>
              <a:rPr sz="1100" spc="1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von 	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adjustierbaren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Palatino Linotype"/>
                <a:cs typeface="Palatino Linotype"/>
              </a:rPr>
              <a:t>Schlingen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bei</a:t>
            </a:r>
            <a:r>
              <a:rPr sz="11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Inkontinenz</a:t>
            </a:r>
            <a:endParaRPr sz="1100" dirty="0">
              <a:latin typeface="Palatino Linotype"/>
              <a:cs typeface="Palatino Linotype"/>
            </a:endParaRPr>
          </a:p>
          <a:p>
            <a:pPr marL="91440" marR="365125" indent="-88900">
              <a:lnSpc>
                <a:spcPct val="106100"/>
              </a:lnSpc>
              <a:buSzPct val="90909"/>
              <a:buChar char="•"/>
              <a:tabLst>
                <a:tab pos="93980" algn="l"/>
              </a:tabLst>
            </a:pP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Live</a:t>
            </a:r>
            <a:r>
              <a:rPr sz="11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OP:</a:t>
            </a:r>
            <a:r>
              <a:rPr sz="11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mind.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31F20"/>
                </a:solidFill>
                <a:latin typeface="Palatino Linotype"/>
                <a:cs typeface="Palatino Linotype"/>
              </a:rPr>
              <a:t>zwei</a:t>
            </a:r>
            <a:r>
              <a:rPr sz="11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dirty="0" err="1">
                <a:solidFill>
                  <a:srgbClr val="231F20"/>
                </a:solidFill>
                <a:latin typeface="Palatino Linotype"/>
                <a:cs typeface="Palatino Linotype"/>
              </a:rPr>
              <a:t>Fälle</a:t>
            </a:r>
            <a:r>
              <a:rPr sz="11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lang="de-CH" sz="1100" dirty="0">
                <a:solidFill>
                  <a:srgbClr val="231F20"/>
                </a:solidFill>
                <a:latin typeface="Palatino Linotype"/>
                <a:cs typeface="Palatino Linotype"/>
              </a:rPr>
              <a:t>/</a:t>
            </a:r>
            <a:r>
              <a:rPr sz="11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Palatino Linotype"/>
                <a:cs typeface="Palatino Linotype"/>
              </a:rPr>
              <a:t>Becken- 	</a:t>
            </a:r>
            <a:r>
              <a:rPr sz="1100" spc="10" dirty="0" err="1">
                <a:solidFill>
                  <a:srgbClr val="231F20"/>
                </a:solidFill>
                <a:latin typeface="Palatino Linotype"/>
                <a:cs typeface="Palatino Linotype"/>
              </a:rPr>
              <a:t>bodensenkung</a:t>
            </a:r>
            <a:r>
              <a:rPr sz="1100" spc="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lang="de-CH" sz="11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 err="1">
                <a:solidFill>
                  <a:srgbClr val="231F20"/>
                </a:solidFill>
                <a:latin typeface="Palatino Linotype"/>
                <a:cs typeface="Palatino Linotype"/>
              </a:rPr>
              <a:t>Belastungsinkontinenz</a:t>
            </a:r>
            <a:endParaRPr sz="1100" dirty="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671" y="3732574"/>
            <a:ext cx="404143" cy="379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Datum</a:t>
            </a:r>
            <a:endParaRPr sz="900" dirty="0">
              <a:latin typeface="Palatino Linotype"/>
              <a:cs typeface="Palatino Linotype"/>
            </a:endParaRPr>
          </a:p>
          <a:p>
            <a:pPr marL="204470">
              <a:lnSpc>
                <a:spcPct val="100000"/>
              </a:lnSpc>
              <a:spcBef>
                <a:spcPts val="720"/>
              </a:spcBef>
            </a:pP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Ort</a:t>
            </a:r>
            <a:endParaRPr sz="900" dirty="0">
              <a:latin typeface="Palatino Linotype"/>
              <a:cs typeface="Palatino Linotype"/>
            </a:endParaRPr>
          </a:p>
        </p:txBody>
      </p:sp>
      <p:pic>
        <p:nvPicPr>
          <p:cNvPr id="2050" name="Picture 2" descr="Neuer Chefarzt Gynäkologie &amp; Geburtshilfe am Spital Wil | Region">
            <a:extLst>
              <a:ext uri="{FF2B5EF4-FFF2-40B4-BE49-F238E27FC236}">
                <a16:creationId xmlns:a16="http://schemas.microsoft.com/office/drawing/2014/main" id="{ECD62A69-464A-0F81-5BE9-65C6DFEF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99" y="5894847"/>
            <a:ext cx="1391789" cy="6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ue Leitende Ärztin Gynäkologie &amp; Geburtshilfe im Spital Wil | Firmennews">
            <a:extLst>
              <a:ext uri="{FF2B5EF4-FFF2-40B4-BE49-F238E27FC236}">
                <a16:creationId xmlns:a16="http://schemas.microsoft.com/office/drawing/2014/main" id="{C0EF237B-ECBB-6E86-2F7A-44DB5284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20" y="5894847"/>
            <a:ext cx="1391789" cy="6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28285" cy="4876800"/>
          </a:xfrm>
          <a:custGeom>
            <a:avLst/>
            <a:gdLst/>
            <a:ahLst/>
            <a:cxnLst/>
            <a:rect l="l" t="t" r="r" b="b"/>
            <a:pathLst>
              <a:path w="5328285" h="4876800">
                <a:moveTo>
                  <a:pt x="5328005" y="0"/>
                </a:moveTo>
                <a:lnTo>
                  <a:pt x="2995206" y="0"/>
                </a:lnTo>
                <a:lnTo>
                  <a:pt x="0" y="0"/>
                </a:lnTo>
                <a:lnTo>
                  <a:pt x="0" y="3657600"/>
                </a:lnTo>
                <a:lnTo>
                  <a:pt x="0" y="4876800"/>
                </a:lnTo>
                <a:lnTo>
                  <a:pt x="2995206" y="4876800"/>
                </a:lnTo>
                <a:lnTo>
                  <a:pt x="5328005" y="4876800"/>
                </a:lnTo>
                <a:lnTo>
                  <a:pt x="5328005" y="3657600"/>
                </a:lnTo>
                <a:lnTo>
                  <a:pt x="5328005" y="0"/>
                </a:lnTo>
                <a:close/>
              </a:path>
            </a:pathLst>
          </a:custGeom>
          <a:solidFill>
            <a:srgbClr val="00549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9299" y="151984"/>
            <a:ext cx="1409700" cy="1092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InGYNious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Effektive</a:t>
            </a:r>
            <a:r>
              <a:rPr sz="900" spc="1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durch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eine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einzige</a:t>
            </a:r>
            <a:r>
              <a:rPr sz="900" spc="5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Inzision.</a:t>
            </a:r>
            <a:r>
              <a:rPr sz="900" spc="13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Verschiedene </a:t>
            </a:r>
            <a:r>
              <a:rPr sz="9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Implantationsformen</a:t>
            </a:r>
            <a:r>
              <a:rPr sz="9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endParaRPr sz="900">
              <a:latin typeface="Palatino Linotype"/>
              <a:cs typeface="Palatino Linotype"/>
            </a:endParaRPr>
          </a:p>
          <a:p>
            <a:pPr marL="12700" marR="140970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-größen</a:t>
            </a:r>
            <a:r>
              <a:rPr sz="9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für</a:t>
            </a:r>
            <a:r>
              <a:rPr sz="9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ein</a:t>
            </a:r>
            <a:r>
              <a:rPr sz="900" spc="114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großes Behandlungsspektrum.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0299" y="1581034"/>
            <a:ext cx="20250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Das</a:t>
            </a:r>
            <a:r>
              <a:rPr sz="9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Netzmaterial</a:t>
            </a:r>
            <a:r>
              <a:rPr sz="9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ist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ultraleicht,</a:t>
            </a:r>
            <a:r>
              <a:rPr sz="9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mit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 optimaler</a:t>
            </a:r>
            <a:r>
              <a:rPr sz="900" spc="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Elastizität</a:t>
            </a:r>
            <a:r>
              <a:rPr sz="900" spc="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900" spc="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wurde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konzipiert</a:t>
            </a:r>
            <a:r>
              <a:rPr sz="900" spc="1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um</a:t>
            </a:r>
            <a:r>
              <a:rPr sz="900" spc="1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Fremdkörperreationen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zu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reduzieren,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um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Gewebe-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integration</a:t>
            </a:r>
            <a:r>
              <a:rPr sz="9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zu</a:t>
            </a:r>
            <a:r>
              <a:rPr sz="9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fördern</a:t>
            </a:r>
            <a:r>
              <a:rPr sz="900" spc="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900" spc="4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um</a:t>
            </a:r>
            <a:r>
              <a:rPr sz="900" spc="4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Netz- </a:t>
            </a:r>
            <a:r>
              <a:rPr sz="9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verkapselungen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Palatino Linotype"/>
                <a:cs typeface="Palatino Linotype"/>
              </a:rPr>
              <a:t>zu</a:t>
            </a:r>
            <a:r>
              <a:rPr sz="90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vermeiden.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0299" y="2647834"/>
            <a:ext cx="20313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9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Kombinationen</a:t>
            </a:r>
            <a:r>
              <a:rPr sz="900" spc="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mit</a:t>
            </a:r>
            <a:r>
              <a:rPr sz="900" spc="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dem</a:t>
            </a:r>
            <a:r>
              <a:rPr sz="900" spc="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i-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Stitch,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bilden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diese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Netzimplantate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ein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kom-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plettes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Sytem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für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des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 weiblichen</a:t>
            </a:r>
            <a:r>
              <a:rPr sz="900" spc="1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Urogenitalprolaps.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199" y="3841534"/>
            <a:ext cx="1962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900" spc="2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patientenspezifische</a:t>
            </a:r>
            <a:r>
              <a:rPr sz="900" spc="229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Anpassung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kann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anhand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von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vorpositionierten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Nähten,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beiden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Richtungen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erfol-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gen;</a:t>
            </a:r>
            <a:r>
              <a:rPr sz="900" spc="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bis</a:t>
            </a:r>
            <a:r>
              <a:rPr sz="9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zu</a:t>
            </a:r>
            <a:r>
              <a:rPr sz="9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5</a:t>
            </a:r>
            <a:r>
              <a:rPr sz="900" spc="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Tage</a:t>
            </a:r>
            <a:r>
              <a:rPr sz="900" spc="3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postoperativ!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299" y="1425183"/>
            <a:ext cx="132461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60" dirty="0">
                <a:solidFill>
                  <a:srgbClr val="231F20"/>
                </a:solidFill>
                <a:latin typeface="Gill Sans MT"/>
                <a:cs typeface="Gill Sans MT"/>
              </a:rPr>
              <a:t>BSC</a:t>
            </a: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Gill Sans MT"/>
                <a:cs typeface="Gill Sans MT"/>
              </a:rPr>
              <a:t>Mesh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Bilateral</a:t>
            </a:r>
            <a:r>
              <a:rPr sz="900" spc="1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Sacrospinous Colposuspension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Minimal-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invasive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bei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Becken- bodensenkung.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299" y="2502635"/>
            <a:ext cx="1385570" cy="7874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dirty="0">
                <a:solidFill>
                  <a:srgbClr val="231F20"/>
                </a:solidFill>
                <a:latin typeface="Gill Sans MT"/>
                <a:cs typeface="Gill Sans MT"/>
              </a:rPr>
              <a:t>i-</a:t>
            </a: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Stitch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11100"/>
              </a:lnSpc>
            </a:pP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Sichere</a:t>
            </a:r>
            <a:r>
              <a:rPr sz="9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und</a:t>
            </a:r>
            <a:r>
              <a:rPr sz="900" spc="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schnelle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Platzierung</a:t>
            </a:r>
            <a:r>
              <a:rPr sz="900" spc="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von</a:t>
            </a:r>
            <a:r>
              <a:rPr sz="900" spc="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Halte-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fäden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an</a:t>
            </a:r>
            <a:r>
              <a:rPr sz="90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schwer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zugänglichen</a:t>
            </a:r>
            <a:r>
              <a:rPr sz="900" spc="19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Strukturen.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299" y="3694834"/>
            <a:ext cx="1412240" cy="1092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10" dirty="0">
                <a:solidFill>
                  <a:srgbClr val="231F20"/>
                </a:solidFill>
                <a:latin typeface="Gill Sans MT"/>
                <a:cs typeface="Gill Sans MT"/>
              </a:rPr>
              <a:t>sensiTVT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Eine</a:t>
            </a:r>
            <a:r>
              <a:rPr sz="90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revolutionäre</a:t>
            </a:r>
            <a:r>
              <a:rPr sz="900" spc="50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Schlinge</a:t>
            </a:r>
            <a:r>
              <a:rPr sz="9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für</a:t>
            </a:r>
            <a:r>
              <a:rPr sz="9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900" spc="5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weibliche Belastungsinkontinenz.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Passt</a:t>
            </a:r>
            <a:r>
              <a:rPr sz="900" spc="23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sich</a:t>
            </a:r>
            <a:r>
              <a:rPr sz="900" spc="2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intra-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operativ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an</a:t>
            </a:r>
            <a:r>
              <a:rPr sz="9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die</a:t>
            </a:r>
            <a:r>
              <a:rPr sz="9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individuelle</a:t>
            </a:r>
            <a:r>
              <a:rPr sz="900" spc="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Anato- </a:t>
            </a:r>
            <a:r>
              <a:rPr sz="900" dirty="0">
                <a:solidFill>
                  <a:srgbClr val="231F20"/>
                </a:solidFill>
                <a:latin typeface="Palatino Linotype"/>
                <a:cs typeface="Palatino Linotype"/>
              </a:rPr>
              <a:t>mie</a:t>
            </a:r>
            <a:r>
              <a:rPr sz="900" spc="9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an.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3450" y="4969930"/>
            <a:ext cx="976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294" algn="l"/>
              </a:tabLst>
            </a:pPr>
            <a:r>
              <a:rPr sz="900" b="1" spc="-55" dirty="0">
                <a:latin typeface="Gill Sans MT"/>
                <a:cs typeface="Gill Sans MT"/>
              </a:rPr>
              <a:t>Tag</a:t>
            </a:r>
            <a:r>
              <a:rPr sz="900" b="1" dirty="0">
                <a:latin typeface="Gill Sans MT"/>
                <a:cs typeface="Gill Sans MT"/>
              </a:rPr>
              <a:t> 1</a:t>
            </a:r>
            <a:r>
              <a:rPr sz="900" b="1" spc="470" dirty="0">
                <a:latin typeface="Gill Sans MT"/>
                <a:cs typeface="Gill Sans MT"/>
              </a:rPr>
              <a:t> </a:t>
            </a:r>
            <a:r>
              <a:rPr sz="900" b="1" u="sng" dirty="0"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	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2501" y="5579530"/>
            <a:ext cx="708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Palatino Linotype"/>
                <a:cs typeface="Palatino Linotype"/>
              </a:rPr>
              <a:t>ca.</a:t>
            </a:r>
            <a:r>
              <a:rPr sz="900" spc="65" dirty="0">
                <a:latin typeface="Palatino Linotype"/>
                <a:cs typeface="Palatino Linotype"/>
              </a:rPr>
              <a:t> </a:t>
            </a:r>
            <a:r>
              <a:rPr sz="900" b="1" dirty="0">
                <a:latin typeface="Gill Sans MT"/>
                <a:cs typeface="Gill Sans MT"/>
              </a:rPr>
              <a:t>19.30</a:t>
            </a:r>
            <a:r>
              <a:rPr sz="900" b="1" spc="50" dirty="0">
                <a:latin typeface="Gill Sans MT"/>
                <a:cs typeface="Gill Sans MT"/>
              </a:rPr>
              <a:t> </a:t>
            </a:r>
            <a:r>
              <a:rPr sz="900" b="1" spc="-60" dirty="0">
                <a:latin typeface="Gill Sans MT"/>
                <a:cs typeface="Gill Sans MT"/>
              </a:rPr>
              <a:t>Uhr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3450" y="6021490"/>
            <a:ext cx="977265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0"/>
              </a:spcBef>
              <a:tabLst>
                <a:tab pos="950594" algn="l"/>
              </a:tabLst>
            </a:pPr>
            <a:r>
              <a:rPr sz="900" b="1" spc="-55" dirty="0">
                <a:latin typeface="Gill Sans MT"/>
                <a:cs typeface="Gill Sans MT"/>
              </a:rPr>
              <a:t>Tag</a:t>
            </a:r>
            <a:r>
              <a:rPr sz="900" b="1" dirty="0">
                <a:latin typeface="Gill Sans MT"/>
                <a:cs typeface="Gill Sans MT"/>
              </a:rPr>
              <a:t> 2</a:t>
            </a:r>
            <a:r>
              <a:rPr sz="900" b="1" spc="470" dirty="0">
                <a:latin typeface="Gill Sans MT"/>
                <a:cs typeface="Gill Sans MT"/>
              </a:rPr>
              <a:t> </a:t>
            </a:r>
            <a:r>
              <a:rPr sz="900" b="1" u="sng" dirty="0"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	</a:t>
            </a:r>
            <a:endParaRPr sz="900" dirty="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Palatino Linotype"/>
                <a:cs typeface="Palatino Linotype"/>
              </a:rPr>
              <a:t>ca.</a:t>
            </a:r>
            <a:r>
              <a:rPr sz="900" spc="65" dirty="0">
                <a:latin typeface="Palatino Linotype"/>
                <a:cs typeface="Palatino Linotype"/>
              </a:rPr>
              <a:t> </a:t>
            </a:r>
            <a:r>
              <a:rPr sz="900" b="1" dirty="0">
                <a:latin typeface="Gill Sans MT"/>
                <a:cs typeface="Gill Sans MT"/>
              </a:rPr>
              <a:t>08.00</a:t>
            </a:r>
            <a:r>
              <a:rPr sz="900" b="1" spc="50" dirty="0">
                <a:latin typeface="Gill Sans MT"/>
                <a:cs typeface="Gill Sans MT"/>
              </a:rPr>
              <a:t> </a:t>
            </a:r>
            <a:r>
              <a:rPr sz="900" b="1" spc="-25" dirty="0">
                <a:latin typeface="Gill Sans MT"/>
                <a:cs typeface="Gill Sans MT"/>
              </a:rPr>
              <a:t>Uhr</a:t>
            </a:r>
            <a:endParaRPr sz="900" dirty="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Palatino Linotype"/>
                <a:cs typeface="Palatino Linotype"/>
              </a:rPr>
              <a:t>ca.</a:t>
            </a:r>
            <a:r>
              <a:rPr sz="900" spc="65" dirty="0">
                <a:latin typeface="Palatino Linotype"/>
                <a:cs typeface="Palatino Linotype"/>
              </a:rPr>
              <a:t> </a:t>
            </a:r>
            <a:r>
              <a:rPr lang="de-CH" sz="900" b="1" dirty="0">
                <a:latin typeface="Gill Sans MT"/>
                <a:cs typeface="Gill Sans MT"/>
              </a:rPr>
              <a:t>14.00</a:t>
            </a:r>
            <a:r>
              <a:rPr sz="900" b="1" spc="50" dirty="0">
                <a:latin typeface="Gill Sans MT"/>
                <a:cs typeface="Gill Sans MT"/>
              </a:rPr>
              <a:t> </a:t>
            </a:r>
            <a:r>
              <a:rPr sz="900" b="1" spc="-25" dirty="0">
                <a:latin typeface="Gill Sans MT"/>
                <a:cs typeface="Gill Sans MT"/>
              </a:rPr>
              <a:t>Uhr</a:t>
            </a:r>
            <a:endParaRPr sz="9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00" y="7306759"/>
            <a:ext cx="4878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Palatino Linotype"/>
                <a:cs typeface="Palatino Linotype"/>
              </a:rPr>
              <a:t>Änderungen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vorbehalten.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spc="-10" dirty="0">
                <a:latin typeface="Palatino Linotype"/>
                <a:cs typeface="Palatino Linotype"/>
              </a:rPr>
              <a:t>Die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zusammengefassten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Details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werden</a:t>
            </a:r>
            <a:r>
              <a:rPr sz="700" spc="165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eine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Woche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vor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dirty="0">
                <a:latin typeface="Palatino Linotype"/>
                <a:cs typeface="Palatino Linotype"/>
              </a:rPr>
              <a:t>Veranstaltungsbeginn</a:t>
            </a:r>
            <a:r>
              <a:rPr sz="700" spc="160" dirty="0">
                <a:latin typeface="Palatino Linotype"/>
                <a:cs typeface="Palatino Linotype"/>
              </a:rPr>
              <a:t> </a:t>
            </a:r>
            <a:r>
              <a:rPr sz="700" spc="-10" dirty="0">
                <a:latin typeface="Palatino Linotype"/>
                <a:cs typeface="Palatino Linotype"/>
              </a:rPr>
              <a:t>versendet.</a:t>
            </a:r>
            <a:endParaRPr sz="7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0299" y="4952734"/>
            <a:ext cx="2082164" cy="111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Palatino Linotype"/>
                <a:cs typeface="Palatino Linotype"/>
              </a:rPr>
              <a:t>Ankunft</a:t>
            </a:r>
            <a:r>
              <a:rPr sz="900" spc="10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in</a:t>
            </a:r>
            <a:r>
              <a:rPr sz="900" spc="105" dirty="0">
                <a:latin typeface="Palatino Linotype"/>
                <a:cs typeface="Palatino Linotype"/>
              </a:rPr>
              <a:t> </a:t>
            </a:r>
            <a:r>
              <a:rPr lang="de-CH" sz="900" dirty="0">
                <a:latin typeface="Palatino Linotype"/>
                <a:cs typeface="Palatino Linotype"/>
              </a:rPr>
              <a:t>Wil SG</a:t>
            </a:r>
            <a:r>
              <a:rPr sz="900" spc="10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nicht</a:t>
            </a:r>
            <a:r>
              <a:rPr sz="900" spc="11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später</a:t>
            </a:r>
            <a:r>
              <a:rPr sz="900" spc="105" dirty="0">
                <a:latin typeface="Palatino Linotype"/>
                <a:cs typeface="Palatino Linotype"/>
              </a:rPr>
              <a:t> </a:t>
            </a:r>
            <a:r>
              <a:rPr sz="900" spc="-25" dirty="0" err="1">
                <a:latin typeface="Palatino Linotype"/>
                <a:cs typeface="Palatino Linotype"/>
              </a:rPr>
              <a:t>als</a:t>
            </a:r>
            <a:r>
              <a:rPr sz="900" spc="500" dirty="0">
                <a:latin typeface="Palatino Linotype"/>
                <a:cs typeface="Palatino Linotype"/>
              </a:rPr>
              <a:t> </a:t>
            </a:r>
            <a:r>
              <a:rPr sz="900" spc="-35" dirty="0">
                <a:latin typeface="Palatino Linotype"/>
                <a:cs typeface="Palatino Linotype"/>
              </a:rPr>
              <a:t>18:</a:t>
            </a:r>
            <a:r>
              <a:rPr lang="de-CH" sz="900" spc="-35" dirty="0">
                <a:latin typeface="Palatino Linotype"/>
                <a:cs typeface="Palatino Linotype"/>
              </a:rPr>
              <a:t>30</a:t>
            </a:r>
            <a:r>
              <a:rPr sz="900" spc="3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Uhr</a:t>
            </a:r>
            <a:endParaRPr lang="de-CH" sz="9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de-CH" sz="900" spc="3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de-CH" sz="900" spc="3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30" dirty="0">
                <a:latin typeface="Palatino Linotype"/>
                <a:cs typeface="Palatino Linotype"/>
              </a:rPr>
              <a:t> </a:t>
            </a:r>
            <a:r>
              <a:rPr sz="900" dirty="0" err="1">
                <a:latin typeface="Palatino Linotype"/>
                <a:cs typeface="Palatino Linotype"/>
              </a:rPr>
              <a:t>Theorie</a:t>
            </a:r>
            <a:r>
              <a:rPr sz="900" spc="9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und</a:t>
            </a:r>
            <a:r>
              <a:rPr sz="900" spc="95" dirty="0">
                <a:latin typeface="Palatino Linotype"/>
                <a:cs typeface="Palatino Linotype"/>
              </a:rPr>
              <a:t> </a:t>
            </a:r>
            <a:r>
              <a:rPr sz="900" spc="-10" dirty="0">
                <a:latin typeface="Palatino Linotype"/>
                <a:cs typeface="Palatino Linotype"/>
              </a:rPr>
              <a:t>Diskussion </a:t>
            </a:r>
            <a:r>
              <a:rPr sz="900" spc="20" dirty="0">
                <a:latin typeface="Palatino Linotype"/>
                <a:cs typeface="Palatino Linotype"/>
              </a:rPr>
              <a:t>Anschließend</a:t>
            </a:r>
            <a:r>
              <a:rPr sz="900" spc="70" dirty="0">
                <a:latin typeface="Palatino Linotype"/>
                <a:cs typeface="Palatino Linotype"/>
              </a:rPr>
              <a:t> </a:t>
            </a:r>
            <a:r>
              <a:rPr sz="900" spc="20" dirty="0">
                <a:latin typeface="Palatino Linotype"/>
                <a:cs typeface="Palatino Linotype"/>
              </a:rPr>
              <a:t>Abendessen</a:t>
            </a:r>
            <a:r>
              <a:rPr sz="900" spc="70" dirty="0">
                <a:latin typeface="Palatino Linotype"/>
                <a:cs typeface="Palatino Linotype"/>
              </a:rPr>
              <a:t> </a:t>
            </a:r>
            <a:r>
              <a:rPr sz="900" spc="20" dirty="0">
                <a:latin typeface="Palatino Linotype"/>
                <a:cs typeface="Palatino Linotype"/>
              </a:rPr>
              <a:t>mit</a:t>
            </a:r>
            <a:r>
              <a:rPr sz="900" spc="70" dirty="0">
                <a:latin typeface="Palatino Linotype"/>
                <a:cs typeface="Palatino Linotype"/>
              </a:rPr>
              <a:t> </a:t>
            </a:r>
            <a:r>
              <a:rPr sz="900" spc="-40" dirty="0">
                <a:latin typeface="Palatino Linotype"/>
                <a:cs typeface="Palatino Linotype"/>
              </a:rPr>
              <a:t>Dr.</a:t>
            </a:r>
            <a:r>
              <a:rPr sz="900" dirty="0">
                <a:latin typeface="Palatino Linotype"/>
                <a:cs typeface="Palatino Linotype"/>
              </a:rPr>
              <a:t> </a:t>
            </a:r>
            <a:r>
              <a:rPr lang="de-CH" sz="900" dirty="0">
                <a:latin typeface="Palatino Linotype"/>
                <a:cs typeface="Palatino Linotype"/>
              </a:rPr>
              <a:t>Lutz /Dr. Greive</a:t>
            </a:r>
            <a:r>
              <a:rPr sz="900" spc="4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und</a:t>
            </a:r>
            <a:r>
              <a:rPr sz="900" spc="40" dirty="0">
                <a:latin typeface="Palatino Linotype"/>
                <a:cs typeface="Palatino Linotype"/>
              </a:rPr>
              <a:t> </a:t>
            </a:r>
            <a:r>
              <a:rPr lang="de-CH" sz="900" spc="-25" dirty="0">
                <a:latin typeface="Palatino Linotype"/>
                <a:cs typeface="Palatino Linotype"/>
              </a:rPr>
              <a:t>Fumedica </a:t>
            </a:r>
            <a:r>
              <a:rPr sz="900" spc="-10" dirty="0">
                <a:latin typeface="Palatino Linotype"/>
                <a:cs typeface="Palatino Linotype"/>
              </a:rPr>
              <a:t>Mitarbeiter.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10299" y="6171934"/>
            <a:ext cx="1981835" cy="31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latin typeface="Palatino Linotype"/>
                <a:cs typeface="Palatino Linotype"/>
              </a:rPr>
              <a:t>Beginn</a:t>
            </a:r>
            <a:r>
              <a:rPr sz="900" spc="114" dirty="0">
                <a:latin typeface="Palatino Linotype"/>
                <a:cs typeface="Palatino Linotype"/>
              </a:rPr>
              <a:t> </a:t>
            </a:r>
            <a:r>
              <a:rPr sz="900" spc="10" dirty="0">
                <a:latin typeface="Palatino Linotype"/>
                <a:cs typeface="Palatino Linotype"/>
              </a:rPr>
              <a:t>Praxisteil</a:t>
            </a:r>
            <a:r>
              <a:rPr sz="900" spc="114" dirty="0">
                <a:latin typeface="Palatino Linotype"/>
                <a:cs typeface="Palatino Linotype"/>
              </a:rPr>
              <a:t> </a:t>
            </a:r>
            <a:r>
              <a:rPr sz="900" spc="10" dirty="0" err="1">
                <a:latin typeface="Palatino Linotype"/>
                <a:cs typeface="Palatino Linotype"/>
              </a:rPr>
              <a:t>im</a:t>
            </a:r>
            <a:r>
              <a:rPr sz="900" spc="114" dirty="0">
                <a:latin typeface="Palatino Linotype"/>
                <a:cs typeface="Palatino Linotype"/>
              </a:rPr>
              <a:t> </a:t>
            </a:r>
            <a:r>
              <a:rPr lang="de-CH" sz="900" spc="-10" dirty="0">
                <a:latin typeface="Palatino Linotype"/>
                <a:cs typeface="Palatino Linotype"/>
              </a:rPr>
              <a:t>Spital Wil SG</a:t>
            </a:r>
            <a:r>
              <a:rPr sz="900" spc="-1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Ende</a:t>
            </a:r>
            <a:r>
              <a:rPr sz="900" spc="70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des</a:t>
            </a:r>
            <a:r>
              <a:rPr sz="900" spc="7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Workshops</a:t>
            </a:r>
            <a:r>
              <a:rPr sz="900" spc="7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Palatino Linotype"/>
                <a:cs typeface="Palatino Linotype"/>
              </a:rPr>
              <a:t>und</a:t>
            </a:r>
            <a:r>
              <a:rPr sz="900" spc="75" dirty="0">
                <a:latin typeface="Palatino Linotype"/>
                <a:cs typeface="Palatino Linotype"/>
              </a:rPr>
              <a:t> </a:t>
            </a:r>
            <a:r>
              <a:rPr sz="900" spc="-10" dirty="0">
                <a:latin typeface="Palatino Linotype"/>
                <a:cs typeface="Palatino Linotype"/>
              </a:rPr>
              <a:t>Heimreise. 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0299" y="623412"/>
            <a:ext cx="1414145" cy="6451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10" dirty="0">
                <a:solidFill>
                  <a:srgbClr val="231F20"/>
                </a:solidFill>
                <a:latin typeface="Palatino Linotype"/>
                <a:cs typeface="Palatino Linotype"/>
              </a:rPr>
              <a:t>Behandlung</a:t>
            </a:r>
            <a:r>
              <a:rPr sz="1400" spc="30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von </a:t>
            </a:r>
            <a:r>
              <a:rPr sz="1400" spc="45" dirty="0">
                <a:solidFill>
                  <a:srgbClr val="231F20"/>
                </a:solidFill>
                <a:latin typeface="Palatino Linotype"/>
                <a:cs typeface="Palatino Linotype"/>
              </a:rPr>
              <a:t>Beckenboden- </a:t>
            </a:r>
            <a:r>
              <a:rPr sz="1400" spc="50" dirty="0">
                <a:solidFill>
                  <a:srgbClr val="231F20"/>
                </a:solidFill>
                <a:latin typeface="Palatino Linotype"/>
                <a:cs typeface="Palatino Linotype"/>
              </a:rPr>
              <a:t>erkrankungen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300" y="4928397"/>
            <a:ext cx="800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Programm</a:t>
            </a:r>
            <a:endParaRPr sz="1200">
              <a:latin typeface="Palatino Linotype"/>
              <a:cs typeface="Palatino Linotyp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403997" cy="487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28285" cy="4311015"/>
          </a:xfrm>
          <a:custGeom>
            <a:avLst/>
            <a:gdLst/>
            <a:ahLst/>
            <a:cxnLst/>
            <a:rect l="l" t="t" r="r" b="b"/>
            <a:pathLst>
              <a:path w="5328285" h="4311015">
                <a:moveTo>
                  <a:pt x="0" y="4311002"/>
                </a:moveTo>
                <a:lnTo>
                  <a:pt x="5328005" y="4311002"/>
                </a:lnTo>
                <a:lnTo>
                  <a:pt x="5327993" y="0"/>
                </a:lnTo>
                <a:lnTo>
                  <a:pt x="0" y="0"/>
                </a:lnTo>
                <a:lnTo>
                  <a:pt x="0" y="4311002"/>
                </a:lnTo>
                <a:close/>
              </a:path>
            </a:pathLst>
          </a:custGeom>
          <a:solidFill>
            <a:srgbClr val="00549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0003" y="0"/>
            <a:ext cx="3318510" cy="4876800"/>
          </a:xfrm>
          <a:custGeom>
            <a:avLst/>
            <a:gdLst/>
            <a:ahLst/>
            <a:cxnLst/>
            <a:rect l="l" t="t" r="r" b="b"/>
            <a:pathLst>
              <a:path w="3318510" h="4876800">
                <a:moveTo>
                  <a:pt x="3318002" y="0"/>
                </a:moveTo>
                <a:lnTo>
                  <a:pt x="0" y="0"/>
                </a:lnTo>
                <a:lnTo>
                  <a:pt x="0" y="4876800"/>
                </a:lnTo>
                <a:lnTo>
                  <a:pt x="3318002" y="4876800"/>
                </a:lnTo>
                <a:lnTo>
                  <a:pt x="3318002" y="0"/>
                </a:lnTo>
                <a:close/>
              </a:path>
            </a:pathLst>
          </a:custGeom>
          <a:solidFill>
            <a:srgbClr val="00549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5838825"/>
            <a:ext cx="1106341" cy="93615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de-CH" sz="800" spc="-10" dirty="0">
                <a:solidFill>
                  <a:srgbClr val="007AC2"/>
                </a:solidFill>
                <a:latin typeface="Palatino Linotype"/>
                <a:cs typeface="Palatino Linotype"/>
              </a:rPr>
              <a:t>Fumedica AG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de-CH" sz="800" spc="-10" dirty="0">
                <a:solidFill>
                  <a:schemeClr val="tx1"/>
                </a:solidFill>
                <a:latin typeface="Palatino Linotype"/>
                <a:cs typeface="Gill Sans MT"/>
              </a:rPr>
              <a:t>Luzernerstrasse 91 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de-CH" sz="800" spc="-10" dirty="0">
                <a:solidFill>
                  <a:schemeClr val="tx1"/>
                </a:solidFill>
                <a:latin typeface="Palatino Linotype"/>
                <a:cs typeface="Gill Sans MT"/>
              </a:rPr>
              <a:t>CH-5630 Muri AG</a:t>
            </a:r>
            <a:endParaRPr sz="8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80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800" dirty="0">
                <a:solidFill>
                  <a:srgbClr val="231F20"/>
                </a:solidFill>
                <a:latin typeface="Gill Sans MT"/>
                <a:cs typeface="Gill Sans MT"/>
              </a:rPr>
              <a:t>+</a:t>
            </a:r>
            <a:r>
              <a:rPr lang="de-CH" sz="800" dirty="0">
                <a:solidFill>
                  <a:srgbClr val="231F20"/>
                </a:solidFill>
                <a:latin typeface="Gill Sans MT"/>
                <a:cs typeface="Gill Sans MT"/>
              </a:rPr>
              <a:t>41 56 675 91 00</a:t>
            </a:r>
            <a:endParaRPr sz="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80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de-CH" sz="800" spc="-10" dirty="0">
                <a:solidFill>
                  <a:srgbClr val="231F20"/>
                </a:solidFill>
                <a:latin typeface="Gill Sans MT"/>
                <a:cs typeface="Gill Sans MT"/>
                <a:hlinkClick r:id="rId2"/>
              </a:rPr>
              <a:t>fumedica@fumedica.ch</a:t>
            </a:r>
            <a:endParaRPr lang="de-CH" sz="800" spc="-10" dirty="0">
              <a:solidFill>
                <a:srgbClr val="231F20"/>
              </a:solidFill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sz="800" dirty="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927" y="5142396"/>
            <a:ext cx="86525" cy="865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4299" y="394404"/>
            <a:ext cx="1440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Gill Sans MT"/>
                <a:cs typeface="Gill Sans MT"/>
              </a:rPr>
              <a:t>Allgemeine</a:t>
            </a:r>
            <a:r>
              <a:rPr sz="1200" spc="-5" dirty="0">
                <a:latin typeface="Gill Sans MT"/>
                <a:cs typeface="Gill Sans MT"/>
              </a:rPr>
              <a:t> </a:t>
            </a:r>
            <a:r>
              <a:rPr sz="1200" spc="40" dirty="0">
                <a:latin typeface="Gill Sans MT"/>
                <a:cs typeface="Gill Sans MT"/>
              </a:rPr>
              <a:t>Hinweise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299" y="722064"/>
            <a:ext cx="1688464" cy="221265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latin typeface="Gill Sans MT"/>
                <a:cs typeface="Gill Sans MT"/>
              </a:rPr>
              <a:t>Tagungsort:</a:t>
            </a:r>
            <a:endParaRPr sz="900" dirty="0">
              <a:latin typeface="Gill Sans MT"/>
              <a:cs typeface="Gill Sans MT"/>
            </a:endParaRPr>
          </a:p>
          <a:p>
            <a:pPr marL="12700" marR="40005">
              <a:lnSpc>
                <a:spcPct val="111100"/>
              </a:lnSpc>
            </a:pPr>
            <a:r>
              <a:rPr lang="de-CH" sz="900" spc="-35" dirty="0">
                <a:latin typeface="Gill Sans MT"/>
                <a:cs typeface="Gill Sans MT"/>
              </a:rPr>
              <a:t>Spital Wil SG</a:t>
            </a:r>
          </a:p>
          <a:p>
            <a:pPr marL="12700" marR="40005">
              <a:lnSpc>
                <a:spcPct val="111100"/>
              </a:lnSpc>
            </a:pPr>
            <a:r>
              <a:rPr lang="de-CH" sz="900" spc="-35" dirty="0">
                <a:latin typeface="Gill Sans MT"/>
                <a:cs typeface="Gill Sans MT"/>
              </a:rPr>
              <a:t>Fürstenlandstrasse 32 </a:t>
            </a:r>
          </a:p>
          <a:p>
            <a:pPr marL="12700" marR="40005">
              <a:lnSpc>
                <a:spcPct val="111100"/>
              </a:lnSpc>
            </a:pPr>
            <a:r>
              <a:rPr lang="de-CH" sz="900" spc="-35" dirty="0">
                <a:latin typeface="Gill Sans MT"/>
                <a:cs typeface="Gill Sans MT"/>
              </a:rPr>
              <a:t>9500 Wil SG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b="1" spc="-35" dirty="0">
                <a:latin typeface="Gill Sans MT"/>
                <a:cs typeface="Gill Sans MT"/>
              </a:rPr>
              <a:t>Organisation</a:t>
            </a:r>
            <a:r>
              <a:rPr sz="900" b="1" spc="10" dirty="0">
                <a:latin typeface="Gill Sans MT"/>
                <a:cs typeface="Gill Sans MT"/>
              </a:rPr>
              <a:t> </a:t>
            </a:r>
            <a:r>
              <a:rPr sz="900" b="1" spc="-30" dirty="0">
                <a:latin typeface="Gill Sans MT"/>
                <a:cs typeface="Gill Sans MT"/>
              </a:rPr>
              <a:t>und</a:t>
            </a:r>
            <a:r>
              <a:rPr sz="900" b="1" spc="15" dirty="0">
                <a:latin typeface="Gill Sans MT"/>
                <a:cs typeface="Gill Sans MT"/>
              </a:rPr>
              <a:t> </a:t>
            </a:r>
            <a:r>
              <a:rPr sz="900" b="1" spc="-10" dirty="0">
                <a:latin typeface="Gill Sans MT"/>
                <a:cs typeface="Gill Sans MT"/>
              </a:rPr>
              <a:t>Auskunft:</a:t>
            </a:r>
            <a:endParaRPr sz="900" dirty="0">
              <a:latin typeface="Gill Sans MT"/>
              <a:cs typeface="Gill Sans MT"/>
            </a:endParaRPr>
          </a:p>
          <a:p>
            <a:pPr marL="12700" marR="365125">
              <a:lnSpc>
                <a:spcPct val="111100"/>
              </a:lnSpc>
            </a:pPr>
            <a:r>
              <a:rPr lang="de-CH" sz="900" spc="10" dirty="0">
                <a:latin typeface="Gill Sans MT"/>
                <a:cs typeface="Gill Sans MT"/>
              </a:rPr>
              <a:t>Fumedica AG</a:t>
            </a:r>
          </a:p>
          <a:p>
            <a:pPr marL="12700" marR="365125">
              <a:lnSpc>
                <a:spcPct val="111100"/>
              </a:lnSpc>
            </a:pPr>
            <a:r>
              <a:rPr lang="de-CH" sz="900" spc="10" dirty="0">
                <a:latin typeface="Gill Sans MT"/>
                <a:cs typeface="Gill Sans MT"/>
              </a:rPr>
              <a:t>Luzernerstrasse 91</a:t>
            </a:r>
          </a:p>
          <a:p>
            <a:pPr marL="12700" marR="365125">
              <a:lnSpc>
                <a:spcPct val="111100"/>
              </a:lnSpc>
            </a:pPr>
            <a:r>
              <a:rPr lang="de-CH" sz="900" spc="10" dirty="0">
                <a:latin typeface="Gill Sans MT"/>
                <a:cs typeface="Gill Sans MT"/>
              </a:rPr>
              <a:t>5630 Muri AG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Gill Sans MT"/>
                <a:cs typeface="Gill Sans MT"/>
              </a:rPr>
              <a:t>T</a:t>
            </a:r>
            <a:r>
              <a:rPr sz="900" spc="-25" dirty="0">
                <a:latin typeface="Gill Sans MT"/>
                <a:cs typeface="Gill Sans MT"/>
              </a:rPr>
              <a:t> </a:t>
            </a:r>
            <a:r>
              <a:rPr lang="de-CH" sz="900" dirty="0">
                <a:latin typeface="Gill Sans MT"/>
                <a:cs typeface="Gill Sans MT"/>
              </a:rPr>
              <a:t>056 675 91 00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latin typeface="Gill Sans MT"/>
                <a:cs typeface="Gill Sans MT"/>
              </a:rPr>
              <a:t>E</a:t>
            </a:r>
            <a:r>
              <a:rPr sz="900" spc="-30" dirty="0">
                <a:latin typeface="Gill Sans MT"/>
                <a:cs typeface="Gill Sans MT"/>
              </a:rPr>
              <a:t> </a:t>
            </a:r>
            <a:r>
              <a:rPr lang="de-CH" sz="900" spc="-10" dirty="0">
                <a:latin typeface="Gill Sans MT"/>
                <a:cs typeface="Gill Sans MT"/>
                <a:hlinkClick r:id="rId4"/>
              </a:rPr>
              <a:t>bircher@fumedica.ch</a:t>
            </a:r>
            <a:endParaRPr lang="de-CH" sz="900" spc="-1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de-CH" sz="900" spc="-1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CH" sz="900" b="1" dirty="0">
                <a:latin typeface="Gill Sans MT"/>
                <a:cs typeface="Gill Sans MT"/>
              </a:rPr>
              <a:t>Kontaktpersonen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CH" sz="900" dirty="0">
                <a:latin typeface="Gill Sans MT"/>
                <a:cs typeface="Gill Sans MT"/>
              </a:rPr>
              <a:t>Cornelia Kohler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CH" sz="900" dirty="0">
                <a:latin typeface="Gill Sans MT"/>
                <a:cs typeface="Gill Sans MT"/>
              </a:rPr>
              <a:t>Manuela Bircher (079 128 47 85)</a:t>
            </a:r>
            <a:endParaRPr sz="900" dirty="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6300" y="729492"/>
            <a:ext cx="3099435" cy="28784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latin typeface="Gill Sans MT"/>
                <a:cs typeface="Gill Sans MT"/>
              </a:rPr>
              <a:t>Hotel: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Gill Sans MT"/>
                <a:cs typeface="Gill Sans MT"/>
              </a:rPr>
              <a:t>Bitte</a:t>
            </a:r>
            <a:r>
              <a:rPr sz="900" spc="5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teilen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spc="60" dirty="0">
                <a:latin typeface="Gill Sans MT"/>
                <a:cs typeface="Gill Sans MT"/>
              </a:rPr>
              <a:t>Sie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spc="65" dirty="0">
                <a:latin typeface="Gill Sans MT"/>
                <a:cs typeface="Gill Sans MT"/>
              </a:rPr>
              <a:t>uns</a:t>
            </a:r>
            <a:r>
              <a:rPr sz="900" spc="5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mit,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ob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spc="60" dirty="0">
                <a:latin typeface="Gill Sans MT"/>
                <a:cs typeface="Gill Sans MT"/>
              </a:rPr>
              <a:t>Sie</a:t>
            </a:r>
            <a:r>
              <a:rPr sz="900" spc="5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eine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Unterkunft</a:t>
            </a:r>
            <a:r>
              <a:rPr sz="900" spc="55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benötigen.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70" dirty="0">
                <a:latin typeface="Gill Sans MT"/>
                <a:cs typeface="Gill Sans MT"/>
              </a:rPr>
              <a:t>Wir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werden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eine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entsprechende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Reservierung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vornehmen</a:t>
            </a:r>
            <a:r>
              <a:rPr sz="900" spc="215" dirty="0">
                <a:latin typeface="Gill Sans MT"/>
                <a:cs typeface="Gill Sans MT"/>
              </a:rPr>
              <a:t> </a:t>
            </a:r>
            <a:r>
              <a:rPr sz="900" spc="-25" dirty="0">
                <a:latin typeface="Gill Sans MT"/>
                <a:cs typeface="Gill Sans MT"/>
              </a:rPr>
              <a:t>im: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CH" sz="900" b="1" spc="-30" dirty="0">
                <a:latin typeface="Gill Sans MT"/>
                <a:cs typeface="Gill Sans MT"/>
              </a:rPr>
              <a:t>Hotel Schwanen Wil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CH" sz="900" spc="-30" dirty="0">
                <a:latin typeface="Gill Sans MT"/>
                <a:cs typeface="Gill Sans MT"/>
              </a:rPr>
              <a:t>Obere Bahnhofstrasse 21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CH" sz="900" spc="-30" dirty="0">
                <a:latin typeface="Gill Sans MT"/>
                <a:cs typeface="Gill Sans MT"/>
              </a:rPr>
              <a:t>9500 Wil SG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CH" sz="900" spc="-30" dirty="0">
                <a:latin typeface="Gill Sans MT"/>
                <a:cs typeface="Gill Sans MT"/>
                <a:hlinkClick r:id="rId5"/>
              </a:rPr>
              <a:t>info@hotel-schwanen.ch</a:t>
            </a:r>
            <a:endParaRPr lang="de-CH" sz="900" spc="-3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de-CH" sz="900" spc="-30" dirty="0">
                <a:latin typeface="Gill Sans MT"/>
                <a:cs typeface="Gill Sans MT"/>
              </a:rPr>
              <a:t>Tel: 071 913 05 10</a:t>
            </a:r>
            <a:endParaRPr sz="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b="1" spc="-10" dirty="0">
                <a:latin typeface="Gill Sans MT"/>
                <a:cs typeface="Gill Sans MT"/>
              </a:rPr>
              <a:t>Anmeldung:</a:t>
            </a:r>
            <a:endParaRPr sz="900" dirty="0">
              <a:latin typeface="Gill Sans MT"/>
              <a:cs typeface="Gill Sans MT"/>
            </a:endParaRPr>
          </a:p>
          <a:p>
            <a:pPr marL="12700" marR="33655">
              <a:lnSpc>
                <a:spcPct val="111100"/>
              </a:lnSpc>
            </a:pPr>
            <a:r>
              <a:rPr sz="900" dirty="0">
                <a:latin typeface="Gill Sans MT"/>
                <a:cs typeface="Gill Sans MT"/>
              </a:rPr>
              <a:t>Eine</a:t>
            </a:r>
            <a:r>
              <a:rPr sz="900" spc="17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Anmeldung</a:t>
            </a:r>
            <a:r>
              <a:rPr sz="900" spc="17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ist</a:t>
            </a:r>
            <a:r>
              <a:rPr sz="900" spc="17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unbedingt</a:t>
            </a:r>
            <a:r>
              <a:rPr sz="900" spc="17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erforderlich.</a:t>
            </a:r>
            <a:r>
              <a:rPr sz="900" spc="17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Da</a:t>
            </a:r>
            <a:r>
              <a:rPr sz="900" spc="17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die</a:t>
            </a:r>
            <a:r>
              <a:rPr sz="900" spc="135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Teilneh- </a:t>
            </a:r>
            <a:r>
              <a:rPr sz="900" dirty="0">
                <a:latin typeface="Gill Sans MT"/>
                <a:cs typeface="Gill Sans MT"/>
              </a:rPr>
              <a:t>merzahl</a:t>
            </a:r>
            <a:r>
              <a:rPr sz="900" spc="17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begrenzt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ist,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empfehlen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spc="-30" dirty="0">
                <a:latin typeface="Gill Sans MT"/>
                <a:cs typeface="Gill Sans MT"/>
              </a:rPr>
              <a:t>wir,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spc="55" dirty="0">
                <a:latin typeface="Gill Sans MT"/>
                <a:cs typeface="Gill Sans MT"/>
              </a:rPr>
              <a:t>diese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frühzeitig</a:t>
            </a:r>
            <a:r>
              <a:rPr sz="900" spc="185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vorzu- </a:t>
            </a:r>
            <a:r>
              <a:rPr sz="900" spc="20" dirty="0">
                <a:latin typeface="Gill Sans MT"/>
                <a:cs typeface="Gill Sans MT"/>
              </a:rPr>
              <a:t>nehmen.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Bitte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wenden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sz="900" spc="60" dirty="0">
                <a:latin typeface="Gill Sans MT"/>
                <a:cs typeface="Gill Sans MT"/>
              </a:rPr>
              <a:t>Sie</a:t>
            </a:r>
            <a:r>
              <a:rPr sz="900" spc="20" dirty="0">
                <a:latin typeface="Gill Sans MT"/>
                <a:cs typeface="Gill Sans MT"/>
              </a:rPr>
              <a:t> </a:t>
            </a:r>
            <a:r>
              <a:rPr sz="900" spc="55" dirty="0">
                <a:latin typeface="Gill Sans MT"/>
                <a:cs typeface="Gill Sans MT"/>
              </a:rPr>
              <a:t>sich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sz="900" spc="70" dirty="0">
                <a:latin typeface="Gill Sans MT"/>
                <a:cs typeface="Gill Sans MT"/>
              </a:rPr>
              <a:t>an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lang="de-CH" sz="900" spc="20" dirty="0">
                <a:latin typeface="Gill Sans MT"/>
                <a:cs typeface="Gill Sans MT"/>
              </a:rPr>
              <a:t>Fumedica AG</a:t>
            </a:r>
            <a:r>
              <a:rPr sz="900" spc="15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(Kontakt </a:t>
            </a:r>
            <a:r>
              <a:rPr sz="900" spc="55" dirty="0">
                <a:latin typeface="Gill Sans MT"/>
                <a:cs typeface="Gill Sans MT"/>
              </a:rPr>
              <a:t>siehe</a:t>
            </a:r>
            <a:r>
              <a:rPr sz="900" spc="-30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“</a:t>
            </a:r>
            <a:r>
              <a:rPr sz="900" spc="-10" dirty="0" err="1">
                <a:latin typeface="Gill Sans MT"/>
                <a:cs typeface="Gill Sans MT"/>
              </a:rPr>
              <a:t>Organisation</a:t>
            </a:r>
            <a:r>
              <a:rPr lang="de-CH" sz="900" spc="-10" dirty="0">
                <a:latin typeface="Gill Sans MT"/>
                <a:cs typeface="Gill Sans MT"/>
              </a:rPr>
              <a:t> und Auskunft</a:t>
            </a:r>
            <a:r>
              <a:rPr sz="900" spc="-10" dirty="0">
                <a:latin typeface="Gill Sans MT"/>
                <a:cs typeface="Gill Sans MT"/>
              </a:rPr>
              <a:t>”).</a:t>
            </a:r>
            <a:endParaRPr sz="900" dirty="0">
              <a:latin typeface="Gill Sans MT"/>
              <a:cs typeface="Gill Sans MT"/>
            </a:endParaRPr>
          </a:p>
          <a:p>
            <a:pPr marL="12700" marR="16510">
              <a:lnSpc>
                <a:spcPct val="111100"/>
              </a:lnSpc>
              <a:spcBef>
                <a:spcPts val="500"/>
              </a:spcBef>
            </a:pPr>
            <a:r>
              <a:rPr sz="900" dirty="0">
                <a:latin typeface="Gill Sans MT"/>
                <a:cs typeface="Gill Sans MT"/>
              </a:rPr>
              <a:t>Nach</a:t>
            </a:r>
            <a:r>
              <a:rPr sz="900" spc="175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Ihrer</a:t>
            </a:r>
            <a:r>
              <a:rPr sz="900" spc="18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mündlichen</a:t>
            </a:r>
            <a:r>
              <a:rPr sz="900" spc="17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Anmeldung</a:t>
            </a:r>
            <a:r>
              <a:rPr sz="900" spc="18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erhalten</a:t>
            </a:r>
            <a:r>
              <a:rPr sz="900" spc="180" dirty="0">
                <a:latin typeface="Gill Sans MT"/>
                <a:cs typeface="Gill Sans MT"/>
              </a:rPr>
              <a:t> </a:t>
            </a:r>
            <a:r>
              <a:rPr sz="900" spc="60" dirty="0">
                <a:latin typeface="Gill Sans MT"/>
                <a:cs typeface="Gill Sans MT"/>
              </a:rPr>
              <a:t>Sie</a:t>
            </a:r>
            <a:r>
              <a:rPr sz="900" spc="175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eine</a:t>
            </a:r>
            <a:r>
              <a:rPr sz="900" spc="180" dirty="0">
                <a:latin typeface="Gill Sans MT"/>
                <a:cs typeface="Gill Sans MT"/>
              </a:rPr>
              <a:t> </a:t>
            </a:r>
            <a:r>
              <a:rPr sz="900" spc="-10" dirty="0">
                <a:latin typeface="Gill Sans MT"/>
                <a:cs typeface="Gill Sans MT"/>
              </a:rPr>
              <a:t>schriftli- </a:t>
            </a:r>
            <a:r>
              <a:rPr sz="900" spc="55" dirty="0" err="1">
                <a:latin typeface="Gill Sans MT"/>
                <a:cs typeface="Gill Sans MT"/>
              </a:rPr>
              <a:t>che</a:t>
            </a:r>
            <a:r>
              <a:rPr sz="900" dirty="0">
                <a:latin typeface="Gill Sans MT"/>
                <a:cs typeface="Gill Sans MT"/>
              </a:rPr>
              <a:t> </a:t>
            </a:r>
            <a:r>
              <a:rPr sz="900" spc="55" dirty="0" err="1">
                <a:latin typeface="Gill Sans MT"/>
                <a:cs typeface="Gill Sans MT"/>
              </a:rPr>
              <a:t>Bestätigung</a:t>
            </a:r>
            <a:r>
              <a:rPr lang="de-CH" sz="900" dirty="0">
                <a:latin typeface="Gill Sans MT"/>
                <a:cs typeface="Gill Sans MT"/>
              </a:rPr>
              <a:t>.</a:t>
            </a:r>
            <a:endParaRPr sz="900" dirty="0">
              <a:latin typeface="Gill Sans MT"/>
              <a:cs typeface="Gill Sans MT"/>
            </a:endParaRPr>
          </a:p>
          <a:p>
            <a:pPr marL="12700" marR="123825">
              <a:lnSpc>
                <a:spcPct val="111100"/>
              </a:lnSpc>
              <a:spcBef>
                <a:spcPts val="500"/>
              </a:spcBef>
            </a:pPr>
            <a:r>
              <a:rPr sz="900" spc="20" dirty="0">
                <a:latin typeface="Gill Sans MT"/>
                <a:cs typeface="Gill Sans MT"/>
              </a:rPr>
              <a:t>Um</a:t>
            </a:r>
            <a:r>
              <a:rPr sz="900" spc="35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die</a:t>
            </a:r>
            <a:r>
              <a:rPr sz="900" spc="40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Privatsphäre</a:t>
            </a:r>
            <a:r>
              <a:rPr sz="900" spc="35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der</a:t>
            </a:r>
            <a:r>
              <a:rPr sz="900" spc="40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Patienten</a:t>
            </a:r>
            <a:r>
              <a:rPr sz="900" spc="40" dirty="0">
                <a:latin typeface="Gill Sans MT"/>
                <a:cs typeface="Gill Sans MT"/>
              </a:rPr>
              <a:t> </a:t>
            </a:r>
            <a:r>
              <a:rPr sz="900" spc="55" dirty="0">
                <a:latin typeface="Gill Sans MT"/>
                <a:cs typeface="Gill Sans MT"/>
              </a:rPr>
              <a:t>zu</a:t>
            </a:r>
            <a:r>
              <a:rPr sz="900" spc="35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wahren,</a:t>
            </a:r>
            <a:r>
              <a:rPr sz="900" spc="40" dirty="0">
                <a:latin typeface="Gill Sans MT"/>
                <a:cs typeface="Gill Sans MT"/>
              </a:rPr>
              <a:t> </a:t>
            </a:r>
            <a:r>
              <a:rPr sz="900" spc="20" dirty="0">
                <a:latin typeface="Gill Sans MT"/>
                <a:cs typeface="Gill Sans MT"/>
              </a:rPr>
              <a:t>möchten</a:t>
            </a:r>
            <a:r>
              <a:rPr sz="900" spc="35" dirty="0">
                <a:latin typeface="Gill Sans MT"/>
                <a:cs typeface="Gill Sans MT"/>
              </a:rPr>
              <a:t> </a:t>
            </a:r>
            <a:r>
              <a:rPr sz="900" spc="-25" dirty="0">
                <a:latin typeface="Gill Sans MT"/>
                <a:cs typeface="Gill Sans MT"/>
              </a:rPr>
              <a:t>wir </a:t>
            </a:r>
            <a:r>
              <a:rPr sz="900" spc="60" dirty="0">
                <a:latin typeface="Gill Sans MT"/>
                <a:cs typeface="Gill Sans MT"/>
              </a:rPr>
              <a:t>Sie </a:t>
            </a:r>
            <a:r>
              <a:rPr sz="900" spc="10" dirty="0">
                <a:latin typeface="Gill Sans MT"/>
                <a:cs typeface="Gill Sans MT"/>
              </a:rPr>
              <a:t>höflich</a:t>
            </a:r>
            <a:r>
              <a:rPr sz="900" spc="60" dirty="0">
                <a:latin typeface="Gill Sans MT"/>
                <a:cs typeface="Gill Sans MT"/>
              </a:rPr>
              <a:t> </a:t>
            </a:r>
            <a:r>
              <a:rPr sz="900" spc="10" dirty="0">
                <a:latin typeface="Gill Sans MT"/>
                <a:cs typeface="Gill Sans MT"/>
              </a:rPr>
              <a:t>bitten</a:t>
            </a:r>
            <a:r>
              <a:rPr sz="900" spc="65" dirty="0">
                <a:latin typeface="Gill Sans MT"/>
                <a:cs typeface="Gill Sans MT"/>
              </a:rPr>
              <a:t> </a:t>
            </a:r>
            <a:r>
              <a:rPr sz="900" spc="10" dirty="0">
                <a:latin typeface="Gill Sans MT"/>
                <a:cs typeface="Gill Sans MT"/>
              </a:rPr>
              <a:t>keine</a:t>
            </a:r>
            <a:r>
              <a:rPr sz="900" spc="60" dirty="0">
                <a:latin typeface="Gill Sans MT"/>
                <a:cs typeface="Gill Sans MT"/>
              </a:rPr>
              <a:t> </a:t>
            </a:r>
            <a:r>
              <a:rPr sz="900" spc="10" dirty="0">
                <a:latin typeface="Gill Sans MT"/>
                <a:cs typeface="Gill Sans MT"/>
              </a:rPr>
              <a:t>Fotos</a:t>
            </a:r>
            <a:r>
              <a:rPr sz="900" spc="65" dirty="0">
                <a:latin typeface="Gill Sans MT"/>
                <a:cs typeface="Gill Sans MT"/>
              </a:rPr>
              <a:t> </a:t>
            </a:r>
            <a:r>
              <a:rPr sz="900" spc="10" dirty="0">
                <a:latin typeface="Gill Sans MT"/>
                <a:cs typeface="Gill Sans MT"/>
              </a:rPr>
              <a:t>während</a:t>
            </a:r>
            <a:r>
              <a:rPr sz="900" spc="60" dirty="0">
                <a:latin typeface="Gill Sans MT"/>
                <a:cs typeface="Gill Sans MT"/>
              </a:rPr>
              <a:t> </a:t>
            </a:r>
            <a:r>
              <a:rPr sz="900" spc="10" dirty="0">
                <a:latin typeface="Gill Sans MT"/>
                <a:cs typeface="Gill Sans MT"/>
              </a:rPr>
              <a:t>der</a:t>
            </a:r>
            <a:r>
              <a:rPr sz="900" spc="60" dirty="0">
                <a:latin typeface="Gill Sans MT"/>
                <a:cs typeface="Gill Sans MT"/>
              </a:rPr>
              <a:t> </a:t>
            </a:r>
            <a:r>
              <a:rPr sz="900" dirty="0">
                <a:latin typeface="Gill Sans MT"/>
                <a:cs typeface="Gill Sans MT"/>
              </a:rPr>
              <a:t>Operation</a:t>
            </a:r>
            <a:r>
              <a:rPr sz="900" spc="65" dirty="0">
                <a:latin typeface="Gill Sans MT"/>
                <a:cs typeface="Gill Sans MT"/>
              </a:rPr>
              <a:t> </a:t>
            </a:r>
            <a:r>
              <a:rPr sz="900" spc="25" dirty="0">
                <a:latin typeface="Gill Sans MT"/>
                <a:cs typeface="Gill Sans MT"/>
              </a:rPr>
              <a:t>zu </a:t>
            </a:r>
            <a:r>
              <a:rPr sz="900" spc="45" dirty="0">
                <a:latin typeface="Gill Sans MT"/>
                <a:cs typeface="Gill Sans MT"/>
              </a:rPr>
              <a:t>machen.</a:t>
            </a:r>
            <a:endParaRPr sz="900" dirty="0">
              <a:latin typeface="Gill Sans MT"/>
              <a:cs typeface="Gill Sans M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29394CC-C30A-9CEF-2FC0-DA137C52F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6" y="5082576"/>
            <a:ext cx="1905000" cy="400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Benutzerdefiniert</PresentationFormat>
  <Paragraphs>91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Palatino Linotype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Manuela Bircher-Blaser</dc:creator>
  <cp:lastModifiedBy>Manuela Bircher-Blaser</cp:lastModifiedBy>
  <cp:revision>6</cp:revision>
  <dcterms:created xsi:type="dcterms:W3CDTF">2025-06-03T11:49:06Z</dcterms:created>
  <dcterms:modified xsi:type="dcterms:W3CDTF">2025-06-29T09:28:14Z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2025-06-03T00:00:00Z</vt:filetime>
  </property>
  <property fmtid="{D5CDD505-2E9C-101B-9397-08002B2CF9AE}" pid="5" name="Producer">
    <vt:lpwstr>Adobe PDF Library 17.0</vt:lpwstr>
  </property>
</Properties>
</file>